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5.xml" ContentType="application/vnd.openxmlformats-officedocument.presentationml.comments+xml"/>
  <Override PartName="/ppt/notesSlides/notesSlide5.xml" ContentType="application/vnd.openxmlformats-officedocument.presentationml.notesSlide+xml"/>
  <Override PartName="/ppt/comments/comment6.xml" ContentType="application/vnd.openxmlformats-officedocument.presentationml.comments+xml"/>
  <Override PartName="/ppt/notesSlides/notesSlide6.xml" ContentType="application/vnd.openxmlformats-officedocument.presentationml.notesSlide+xml"/>
  <Override PartName="/ppt/comments/comment7.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67" r:id="rId2"/>
    <p:sldId id="275" r:id="rId3"/>
    <p:sldId id="261" r:id="rId4"/>
    <p:sldId id="279" r:id="rId5"/>
    <p:sldId id="260" r:id="rId6"/>
    <p:sldId id="283" r:id="rId7"/>
    <p:sldId id="269" r:id="rId8"/>
    <p:sldId id="288" r:id="rId9"/>
    <p:sldId id="265" r:id="rId10"/>
    <p:sldId id="273" r:id="rId11"/>
    <p:sldId id="266" r:id="rId12"/>
    <p:sldId id="287"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T/USAID ZAP" initials="AZ" lastIdx="4" clrIdx="0">
    <p:extLst>
      <p:ext uri="{19B8F6BF-5375-455C-9EA6-DF929625EA0E}">
        <p15:presenceInfo xmlns:p15="http://schemas.microsoft.com/office/powerpoint/2012/main" userId="cc79a248a0633f60" providerId="Windows Live"/>
      </p:ext>
    </p:extLst>
  </p:cmAuthor>
  <p:cmAuthor id="2" name="Dasha Migunov" initials="DM" lastIdx="6" clrIdx="1">
    <p:extLst>
      <p:ext uri="{19B8F6BF-5375-455C-9EA6-DF929625EA0E}">
        <p15:presenceInfo xmlns:p15="http://schemas.microsoft.com/office/powerpoint/2012/main" userId="S-1-5-21-4161449151-3199555679-2224323722-10866" providerId="AD"/>
      </p:ext>
    </p:extLst>
  </p:cmAuthor>
  <p:cmAuthor id="3" name="Kathryn Stillman" initials="KS" lastIdx="30" clrIdx="2">
    <p:extLst>
      <p:ext uri="{19B8F6BF-5375-455C-9EA6-DF929625EA0E}">
        <p15:presenceInfo xmlns:p15="http://schemas.microsoft.com/office/powerpoint/2012/main" userId="S-1-5-21-4161449151-3199555679-2224323722-22398" providerId="AD"/>
      </p:ext>
    </p:extLst>
  </p:cmAuthor>
  <p:cmAuthor id="4" name="Allison Belemvire" initials="AB" lastIdx="3" clrIdx="3">
    <p:extLst>
      <p:ext uri="{19B8F6BF-5375-455C-9EA6-DF929625EA0E}">
        <p15:presenceInfo xmlns:p15="http://schemas.microsoft.com/office/powerpoint/2012/main" userId="Allison Belemvire" providerId="None"/>
      </p:ext>
    </p:extLst>
  </p:cmAuthor>
  <p:cmAuthor id="5" name="Carolina Gutierrez" initials="CG" lastIdx="1" clrIdx="4">
    <p:extLst>
      <p:ext uri="{19B8F6BF-5375-455C-9EA6-DF929625EA0E}">
        <p15:presenceInfo xmlns:p15="http://schemas.microsoft.com/office/powerpoint/2012/main" userId="S-1-5-21-4161449151-3199555679-2224323722-63588" providerId="AD"/>
      </p:ext>
    </p:extLst>
  </p:cmAuthor>
  <p:cmAuthor id="6" name="Quang Truong" initials="QT" lastIdx="3" clrIdx="5">
    <p:extLst>
      <p:ext uri="{19B8F6BF-5375-455C-9EA6-DF929625EA0E}">
        <p15:presenceInfo xmlns:p15="http://schemas.microsoft.com/office/powerpoint/2012/main" userId="S-1-5-21-4161449151-3199555679-2224323722-6728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25B5"/>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075" autoAdjust="0"/>
  </p:normalViewPr>
  <p:slideViewPr>
    <p:cSldViewPr snapToGrid="0">
      <p:cViewPr varScale="1">
        <p:scale>
          <a:sx n="80" d="100"/>
          <a:sy n="80" d="100"/>
        </p:scale>
        <p:origin x="67" y="1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rgbClr val="C2113A"/>
            </a:solidFill>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8CAB-40A0-8325-4D4134944E1B}"/>
            </c:ext>
          </c:extLst>
        </c:ser>
        <c:ser>
          <c:idx val="1"/>
          <c:order val="1"/>
          <c:tx>
            <c:strRef>
              <c:f>Sheet1!$C$1</c:f>
              <c:strCache>
                <c:ptCount val="1"/>
                <c:pt idx="0">
                  <c:v>Series 2</c:v>
                </c:pt>
              </c:strCache>
            </c:strRef>
          </c:tx>
          <c:spPr>
            <a:solidFill>
              <a:srgbClr val="002A6C"/>
            </a:solidFill>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8CAB-40A0-8325-4D4134944E1B}"/>
            </c:ext>
          </c:extLst>
        </c:ser>
        <c:ser>
          <c:idx val="2"/>
          <c:order val="2"/>
          <c:tx>
            <c:strRef>
              <c:f>Sheet1!$D$1</c:f>
              <c:strCache>
                <c:ptCount val="1"/>
                <c:pt idx="0">
                  <c:v>Series 3</c:v>
                </c:pt>
              </c:strCache>
            </c:strRef>
          </c:tx>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2-8CAB-40A0-8325-4D4134944E1B}"/>
            </c:ext>
          </c:extLst>
        </c:ser>
        <c:dLbls>
          <c:showLegendKey val="0"/>
          <c:showVal val="0"/>
          <c:showCatName val="0"/>
          <c:showSerName val="0"/>
          <c:showPercent val="0"/>
          <c:showBubbleSize val="0"/>
        </c:dLbls>
        <c:gapWidth val="150"/>
        <c:axId val="136021600"/>
        <c:axId val="136021992"/>
      </c:barChart>
      <c:catAx>
        <c:axId val="136021600"/>
        <c:scaling>
          <c:orientation val="minMax"/>
        </c:scaling>
        <c:delete val="0"/>
        <c:axPos val="b"/>
        <c:numFmt formatCode="General" sourceLinked="0"/>
        <c:majorTickMark val="out"/>
        <c:minorTickMark val="none"/>
        <c:tickLblPos val="nextTo"/>
        <c:txPr>
          <a:bodyPr/>
          <a:lstStyle/>
          <a:p>
            <a:pPr>
              <a:defRPr sz="1200"/>
            </a:pPr>
            <a:endParaRPr lang="en-US"/>
          </a:p>
        </c:txPr>
        <c:crossAx val="136021992"/>
        <c:crosses val="autoZero"/>
        <c:auto val="1"/>
        <c:lblAlgn val="ctr"/>
        <c:lblOffset val="100"/>
        <c:noMultiLvlLbl val="0"/>
      </c:catAx>
      <c:valAx>
        <c:axId val="136021992"/>
        <c:scaling>
          <c:orientation val="minMax"/>
        </c:scaling>
        <c:delete val="0"/>
        <c:axPos val="l"/>
        <c:majorGridlines/>
        <c:numFmt formatCode="General" sourceLinked="1"/>
        <c:majorTickMark val="out"/>
        <c:minorTickMark val="none"/>
        <c:tickLblPos val="nextTo"/>
        <c:crossAx val="136021600"/>
        <c:crosses val="autoZero"/>
        <c:crossBetween val="between"/>
      </c:valAx>
    </c:plotArea>
    <c:legend>
      <c:legendPos val="r"/>
      <c:overlay val="0"/>
      <c:txPr>
        <a:bodyPr/>
        <a:lstStyle/>
        <a:p>
          <a:pPr>
            <a:defRPr sz="1100"/>
          </a:pPr>
          <a:endParaRPr lang="en-US"/>
        </a:p>
      </c:txPr>
    </c:legend>
    <c:plotVisOnly val="1"/>
    <c:dispBlanksAs val="gap"/>
    <c:showDLblsOverMax val="0"/>
  </c:chart>
  <c:txPr>
    <a:bodyPr/>
    <a:lstStyle/>
    <a:p>
      <a:pPr>
        <a:defRPr sz="1800"/>
      </a:pPr>
      <a:endParaRPr lang="en-US"/>
    </a:p>
  </c:txPr>
  <c:externalData r:id="rId1">
    <c:autoUpdate val="0"/>
  </c:externalData>
</c:chartSpace>
</file>

<file path=ppt/comments/comment1.xml><?xml version="1.0" encoding="utf-8"?>
<p:cmLst xmlns:a="http://schemas.openxmlformats.org/drawingml/2006/main" xmlns:r="http://schemas.openxmlformats.org/officeDocument/2006/relationships" xmlns:p="http://schemas.openxmlformats.org/presentationml/2006/main">
  <p:cm authorId="6" dt="2019-09-16T15:45:30.670" idx="1">
    <p:pos x="10" y="10"/>
    <p:text>I would add a last bullet here that says "therefore ZAP jamaica decided to use real mobile data collection" or something similar to that</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9-13T14:55:55.128" idx="10">
    <p:pos x="10" y="10"/>
    <p:text>Can we shift the language in this slide a bit? Rather than structure the information as a 'research study' type structure, I think we can simply frame this as an intervention and rationalize it's importance.  With this in mind, I suggest deleting slide 4, streamlining some of the background ZAP project content, and focusing in solely on this strategic line of work and its importance to the MOH itself.</p:text>
    <p:extLst>
      <p:ext uri="{C676402C-5697-4E1C-873F-D02D1690AC5C}">
        <p15:threadingInfo xmlns:p15="http://schemas.microsoft.com/office/powerpoint/2012/main" timeZoneBias="240"/>
      </p:ext>
    </p:extLst>
  </p:cm>
  <p:cm authorId="3" dt="2019-09-13T15:36:41.991" idx="24">
    <p:pos x="10" y="106"/>
    <p:text>Some of the context info about ZAP Jamaica might be consolidated with slide 2?</p:text>
    <p:extLst>
      <p:ext uri="{C676402C-5697-4E1C-873F-D02D1690AC5C}">
        <p15:threadingInfo xmlns:p15="http://schemas.microsoft.com/office/powerpoint/2012/main" timeZoneBias="240">
          <p15:parentCm authorId="3" idx="10"/>
        </p15:threadingInfo>
      </p:ext>
    </p:extLst>
  </p:cm>
  <p:cm authorId="6" dt="2019-09-16T15:46:03.017" idx="2">
    <p:pos x="106" y="106"/>
    <p:text>I would rename the slide. "Case Study" response to Gengue Outbreak in Jamaica"</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19-09-13T15:10:20.506" idx="13">
    <p:pos x="10" y="10"/>
    <p:text>This seems to shift to the portion of the abstract that is framed as: During late 2018 to early 2019, Jamaica experienced an outbreak of dengue virus and developed a visual dashboard to support the Ministry of Health and Wellness (MOHW) in monitoring the mosquito populations in
several communities. These dashboards showed key entomological indicators using tables, graphs and maps to drive the decision making process during the
outbreak. The use of GPS enabled us to identify hotspots and also helped to show to effectiveness of various vector control strategies.</p:text>
    <p:extLst mod="1">
      <p:ext uri="{C676402C-5697-4E1C-873F-D02D1690AC5C}">
        <p15:threadingInfo xmlns:p15="http://schemas.microsoft.com/office/powerpoint/2012/main" timeZoneBias="240"/>
      </p:ext>
    </p:extLst>
  </p:cm>
  <p:cm authorId="3" dt="2019-09-13T15:24:02.708" idx="20">
    <p:pos x="10" y="106"/>
    <p:text>We might need a slide with a bullet or two to introduce the content/context above before presenting this dashboard on the poster.</p:text>
    <p:extLst mod="1">
      <p:ext uri="{C676402C-5697-4E1C-873F-D02D1690AC5C}">
        <p15:threadingInfo xmlns:p15="http://schemas.microsoft.com/office/powerpoint/2012/main" timeZoneBias="240">
          <p15:parentCm authorId="3" idx="1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3" dt="2019-09-13T15:17:14.549" idx="14">
    <p:pos x="10" y="10"/>
    <p:text/>
    <p:extLst>
      <p:ext uri="{C676402C-5697-4E1C-873F-D02D1690AC5C}">
        <p15:threadingInfo xmlns:p15="http://schemas.microsoft.com/office/powerpoint/2012/main" timeZoneBias="240"/>
      </p:ext>
    </p:extLst>
  </p:cm>
  <p:cm authorId="3" dt="2019-09-13T15:19:44.224" idx="16">
    <p:pos x="10" y="106"/>
    <p:text>Can we use a different title/heading here? Perhaps use the abstract language around use of maps to visualize effectiveness of VC activities.</p:text>
    <p:extLst mod="1">
      <p:ext uri="{C676402C-5697-4E1C-873F-D02D1690AC5C}">
        <p15:threadingInfo xmlns:p15="http://schemas.microsoft.com/office/powerpoint/2012/main" timeZoneBias="240">
          <p15:parentCm authorId="3" idx="14"/>
        </p15:threadingInfo>
      </p:ext>
    </p:extLst>
  </p:cm>
  <p:cm authorId="3" dt="2019-09-13T15:43:27.760" idx="28">
    <p:pos x="10" y="202"/>
    <p:text>Would be good to note who the intended user was for these maps. Project, MOH, both?</p:text>
    <p:extLst>
      <p:ext uri="{C676402C-5697-4E1C-873F-D02D1690AC5C}">
        <p15:threadingInfo xmlns:p15="http://schemas.microsoft.com/office/powerpoint/2012/main" timeZoneBias="240">
          <p15:parentCm authorId="3" idx="14"/>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6" dt="2019-09-16T15:48:33.958" idx="3">
    <p:pos x="10" y="10"/>
    <p:text>I still want concrete examples here</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3" dt="2019-09-13T15:21:35.763" idx="19">
    <p:pos x="10" y="10"/>
    <p:text>Let's keep the conclusions focused on the use of real time data for decisions (not on the effects of our VC work :). Suggest that we remove the third bullet.</p:text>
    <p:extLst mod="1">
      <p:ext uri="{C676402C-5697-4E1C-873F-D02D1690AC5C}">
        <p15:threadingInfo xmlns:p15="http://schemas.microsoft.com/office/powerpoint/2012/main" timeZoneBias="240"/>
      </p:ext>
    </p:extLst>
  </p:cm>
  <p:cm authorId="3" dt="2019-09-13T15:24:35.033" idx="21">
    <p:pos x="10" y="106"/>
    <p:text>Can we also be sure to include and showcase this element of the abstract: This system is useful for data-driven decision making as mosquito
borne viruses continue to be a public health burden in the region. The Vector Control Unit of the MOHW has adopted the system given it is an efficient tool to
collect quality data and to visualize it in less time in comparison to paper data collection.</p:text>
    <p:extLst>
      <p:ext uri="{C676402C-5697-4E1C-873F-D02D1690AC5C}">
        <p15:threadingInfo xmlns:p15="http://schemas.microsoft.com/office/powerpoint/2012/main" timeZoneBias="240">
          <p15:parentCm authorId="3" idx="19"/>
        </p15:threadingInfo>
      </p:ext>
    </p:extLst>
  </p:cm>
  <p:cm authorId="3" dt="2019-09-13T15:25:07.080" idx="22">
    <p:pos x="10" y="202"/>
    <p:text>The MOH adoption of such systems is really wonderful, so let's try to showcase it.</p:text>
    <p:extLst mod="1">
      <p:ext uri="{C676402C-5697-4E1C-873F-D02D1690AC5C}">
        <p15:threadingInfo xmlns:p15="http://schemas.microsoft.com/office/powerpoint/2012/main" timeZoneBias="240">
          <p15:parentCm authorId="3" idx="19"/>
        </p15:threadingInfo>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5" dt="2019-09-13T14:27:55.356" idx="1">
    <p:pos x="7044" y="749"/>
    <p:text>Transform this into one single sentence as heading.</p:text>
    <p:extLst>
      <p:ext uri="{C676402C-5697-4E1C-873F-D02D1690AC5C}">
        <p15:threadingInfo xmlns:p15="http://schemas.microsoft.com/office/powerpoint/2012/main" timeZoneBias="240"/>
      </p:ext>
    </p:extLst>
  </p:cm>
</p:cmLst>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592EA8-9AE9-4B92-8BFE-BC458E7F532D}" type="doc">
      <dgm:prSet loTypeId="urn:microsoft.com/office/officeart/2008/layout/RadialCluster" loCatId="cycle" qsTypeId="urn:microsoft.com/office/officeart/2005/8/quickstyle/3d2" qsCatId="3D" csTypeId="urn:microsoft.com/office/officeart/2005/8/colors/accent1_5" csCatId="accent1" phldr="1"/>
      <dgm:spPr/>
      <dgm:t>
        <a:bodyPr/>
        <a:lstStyle/>
        <a:p>
          <a:endParaRPr lang="en-US"/>
        </a:p>
      </dgm:t>
    </dgm:pt>
    <dgm:pt modelId="{E0639A2B-953F-4420-B965-E91E61E8A63E}">
      <dgm:prSet phldrT="[Text]"/>
      <dgm:spPr/>
      <dgm:t>
        <a:bodyPr/>
        <a:lstStyle/>
        <a:p>
          <a:pPr>
            <a:spcAft>
              <a:spcPts val="600"/>
            </a:spcAft>
          </a:pPr>
          <a:r>
            <a:rPr lang="en-US" dirty="0" smtClean="0"/>
            <a:t>Real Time </a:t>
          </a:r>
        </a:p>
        <a:p>
          <a:pPr>
            <a:spcAft>
              <a:spcPts val="600"/>
            </a:spcAft>
          </a:pPr>
          <a:r>
            <a:rPr lang="en-US" dirty="0" smtClean="0"/>
            <a:t>Data Collection System</a:t>
          </a:r>
          <a:endParaRPr lang="en-US" dirty="0"/>
        </a:p>
      </dgm:t>
    </dgm:pt>
    <dgm:pt modelId="{023EA07A-DF75-436D-B8B1-F8EA490874A9}" type="parTrans" cxnId="{01AE012E-933A-4EDE-B020-CB4B834BDE0E}">
      <dgm:prSet/>
      <dgm:spPr/>
      <dgm:t>
        <a:bodyPr/>
        <a:lstStyle/>
        <a:p>
          <a:endParaRPr lang="en-US"/>
        </a:p>
      </dgm:t>
    </dgm:pt>
    <dgm:pt modelId="{74D5FA79-7248-4AB7-8F29-12C0E41FA3A7}" type="sibTrans" cxnId="{01AE012E-933A-4EDE-B020-CB4B834BDE0E}">
      <dgm:prSet/>
      <dgm:spPr/>
      <dgm:t>
        <a:bodyPr/>
        <a:lstStyle/>
        <a:p>
          <a:endParaRPr lang="en-US"/>
        </a:p>
      </dgm:t>
    </dgm:pt>
    <dgm:pt modelId="{B7C99CDA-190A-4914-B5D0-CD21E7484A7B}">
      <dgm:prSet phldrT="[Text]"/>
      <dgm:spPr/>
      <dgm:t>
        <a:bodyPr/>
        <a:lstStyle/>
        <a:p>
          <a:r>
            <a:rPr lang="en-US" dirty="0" smtClean="0"/>
            <a:t>Form Builder </a:t>
          </a:r>
          <a:r>
            <a:rPr lang="en-US" b="1" dirty="0" err="1" smtClean="0"/>
            <a:t>XlsForm</a:t>
          </a:r>
          <a:r>
            <a:rPr lang="en-US" b="1" dirty="0" smtClean="0"/>
            <a:t>/ Web Form Builder</a:t>
          </a:r>
        </a:p>
        <a:p>
          <a:endParaRPr lang="en-US" b="1" dirty="0"/>
        </a:p>
      </dgm:t>
    </dgm:pt>
    <dgm:pt modelId="{F2BFB52D-2619-4D4B-9B0F-0B6238D871D6}" type="parTrans" cxnId="{EA7E447B-35E5-4A17-988F-BDBAB4C6F15D}">
      <dgm:prSet/>
      <dgm:spPr/>
      <dgm:t>
        <a:bodyPr/>
        <a:lstStyle/>
        <a:p>
          <a:endParaRPr lang="en-US"/>
        </a:p>
      </dgm:t>
    </dgm:pt>
    <dgm:pt modelId="{4FD2D602-9BC3-4F12-9B4D-32896CA4FF67}" type="sibTrans" cxnId="{EA7E447B-35E5-4A17-988F-BDBAB4C6F15D}">
      <dgm:prSet/>
      <dgm:spPr/>
      <dgm:t>
        <a:bodyPr/>
        <a:lstStyle/>
        <a:p>
          <a:endParaRPr lang="en-US"/>
        </a:p>
      </dgm:t>
    </dgm:pt>
    <dgm:pt modelId="{83E0D3D5-DB68-4334-BC41-1F43B48D32A9}">
      <dgm:prSet phldrT="[Text]"/>
      <dgm:spPr/>
      <dgm:t>
        <a:bodyPr/>
        <a:lstStyle/>
        <a:p>
          <a:r>
            <a:rPr lang="en-US" smtClean="0"/>
            <a:t>Data Manager </a:t>
          </a:r>
          <a:r>
            <a:rPr lang="en-US" b="1" u="none" smtClean="0"/>
            <a:t>www.ona.io</a:t>
          </a:r>
        </a:p>
        <a:p>
          <a:endParaRPr lang="en-US" b="1" dirty="0"/>
        </a:p>
      </dgm:t>
    </dgm:pt>
    <dgm:pt modelId="{DA7FB43B-2554-4886-A757-2E5B2B023ECA}" type="parTrans" cxnId="{4B435C4C-68C9-457A-8B14-8A74FD274AEA}">
      <dgm:prSet/>
      <dgm:spPr/>
      <dgm:t>
        <a:bodyPr/>
        <a:lstStyle/>
        <a:p>
          <a:endParaRPr lang="en-US"/>
        </a:p>
      </dgm:t>
    </dgm:pt>
    <dgm:pt modelId="{63866D80-48C4-4DF3-9322-AEAF1EAEFF6D}" type="sibTrans" cxnId="{4B435C4C-68C9-457A-8B14-8A74FD274AEA}">
      <dgm:prSet/>
      <dgm:spPr/>
      <dgm:t>
        <a:bodyPr/>
        <a:lstStyle/>
        <a:p>
          <a:endParaRPr lang="en-US"/>
        </a:p>
      </dgm:t>
    </dgm:pt>
    <dgm:pt modelId="{517CA733-AF92-4EDD-92EB-50831C6CAEAA}">
      <dgm:prSet phldrT="[Text]"/>
      <dgm:spPr/>
      <dgm:t>
        <a:bodyPr/>
        <a:lstStyle/>
        <a:p>
          <a:r>
            <a:rPr lang="en-US" dirty="0"/>
            <a:t>Data </a:t>
          </a:r>
          <a:r>
            <a:rPr lang="en-US" dirty="0" smtClean="0"/>
            <a:t>Collector</a:t>
          </a:r>
        </a:p>
        <a:p>
          <a:r>
            <a:rPr lang="en-US" b="1" dirty="0" smtClean="0"/>
            <a:t>ODK Collect</a:t>
          </a:r>
        </a:p>
        <a:p>
          <a:endParaRPr lang="en-US" b="1" dirty="0"/>
        </a:p>
      </dgm:t>
    </dgm:pt>
    <dgm:pt modelId="{11457F7F-E342-43A5-B020-98AA6964D109}" type="parTrans" cxnId="{A2142E29-032E-4BB1-807E-79C74347CD9F}">
      <dgm:prSet/>
      <dgm:spPr/>
      <dgm:t>
        <a:bodyPr/>
        <a:lstStyle/>
        <a:p>
          <a:endParaRPr lang="en-US"/>
        </a:p>
      </dgm:t>
    </dgm:pt>
    <dgm:pt modelId="{8B21154D-D9C8-4BDC-8C4A-A84DC64D7898}" type="sibTrans" cxnId="{A2142E29-032E-4BB1-807E-79C74347CD9F}">
      <dgm:prSet/>
      <dgm:spPr/>
      <dgm:t>
        <a:bodyPr/>
        <a:lstStyle/>
        <a:p>
          <a:endParaRPr lang="en-US"/>
        </a:p>
      </dgm:t>
    </dgm:pt>
    <dgm:pt modelId="{CEAE4CF7-12D4-4AAE-A871-7B52ADF35D5E}">
      <dgm:prSet phldrT="[Text]" custScaleX="124612" custScaleY="114382"/>
      <dgm:spPr/>
      <dgm:t>
        <a:bodyPr/>
        <a:lstStyle/>
        <a:p>
          <a:endParaRPr lang="en-US"/>
        </a:p>
      </dgm:t>
    </dgm:pt>
    <dgm:pt modelId="{453F748A-1DCA-4DAA-B3C3-90BD74CF9CDE}" type="parTrans" cxnId="{0864839F-D134-440D-81A1-50842A951DDA}">
      <dgm:prSet/>
      <dgm:spPr/>
      <dgm:t>
        <a:bodyPr/>
        <a:lstStyle/>
        <a:p>
          <a:endParaRPr lang="en-US"/>
        </a:p>
      </dgm:t>
    </dgm:pt>
    <dgm:pt modelId="{0A0D83A9-4C1E-4FE8-9195-C533FAA622B9}" type="sibTrans" cxnId="{0864839F-D134-440D-81A1-50842A951DDA}">
      <dgm:prSet/>
      <dgm:spPr/>
      <dgm:t>
        <a:bodyPr/>
        <a:lstStyle/>
        <a:p>
          <a:endParaRPr lang="en-US"/>
        </a:p>
      </dgm:t>
    </dgm:pt>
    <dgm:pt modelId="{03CEFE92-D156-4334-81E5-A309F8D48481}" type="pres">
      <dgm:prSet presAssocID="{75592EA8-9AE9-4B92-8BFE-BC458E7F532D}" presName="Name0" presStyleCnt="0">
        <dgm:presLayoutVars>
          <dgm:chMax val="1"/>
          <dgm:chPref val="1"/>
          <dgm:dir/>
          <dgm:animOne val="branch"/>
          <dgm:animLvl val="lvl"/>
        </dgm:presLayoutVars>
      </dgm:prSet>
      <dgm:spPr/>
      <dgm:t>
        <a:bodyPr/>
        <a:lstStyle/>
        <a:p>
          <a:endParaRPr lang="en-US"/>
        </a:p>
      </dgm:t>
    </dgm:pt>
    <dgm:pt modelId="{C570BC6B-525B-4FBD-9F2D-DF7136EBDB9A}" type="pres">
      <dgm:prSet presAssocID="{E0639A2B-953F-4420-B965-E91E61E8A63E}" presName="singleCycle" presStyleCnt="0"/>
      <dgm:spPr/>
      <dgm:t>
        <a:bodyPr/>
        <a:lstStyle/>
        <a:p>
          <a:endParaRPr lang="en-US"/>
        </a:p>
      </dgm:t>
    </dgm:pt>
    <dgm:pt modelId="{D8D41453-F18B-4C3F-BAB6-6ECF2490F031}" type="pres">
      <dgm:prSet presAssocID="{E0639A2B-953F-4420-B965-E91E61E8A63E}" presName="singleCenter" presStyleLbl="node1" presStyleIdx="0" presStyleCnt="4" custScaleX="148273" custLinFactNeighborX="-210" custLinFactNeighborY="-10575">
        <dgm:presLayoutVars>
          <dgm:chMax val="7"/>
          <dgm:chPref val="7"/>
        </dgm:presLayoutVars>
      </dgm:prSet>
      <dgm:spPr/>
      <dgm:t>
        <a:bodyPr/>
        <a:lstStyle/>
        <a:p>
          <a:endParaRPr lang="en-US"/>
        </a:p>
      </dgm:t>
    </dgm:pt>
    <dgm:pt modelId="{44D11301-E592-4990-A599-169FA1C8055C}" type="pres">
      <dgm:prSet presAssocID="{F2BFB52D-2619-4D4B-9B0F-0B6238D871D6}" presName="Name56" presStyleLbl="parChTrans1D2" presStyleIdx="0" presStyleCnt="3"/>
      <dgm:spPr/>
      <dgm:t>
        <a:bodyPr/>
        <a:lstStyle/>
        <a:p>
          <a:endParaRPr lang="en-US"/>
        </a:p>
      </dgm:t>
    </dgm:pt>
    <dgm:pt modelId="{76185718-73AA-4A83-BFA8-0FA486ADE193}" type="pres">
      <dgm:prSet presAssocID="{B7C99CDA-190A-4914-B5D0-CD21E7484A7B}" presName="text0" presStyleLbl="node1" presStyleIdx="1" presStyleCnt="4" custScaleX="140289" custScaleY="115442">
        <dgm:presLayoutVars>
          <dgm:bulletEnabled val="1"/>
        </dgm:presLayoutVars>
      </dgm:prSet>
      <dgm:spPr/>
      <dgm:t>
        <a:bodyPr/>
        <a:lstStyle/>
        <a:p>
          <a:endParaRPr lang="en-US"/>
        </a:p>
      </dgm:t>
    </dgm:pt>
    <dgm:pt modelId="{08313104-A104-4A45-9C22-CA14E35C257E}" type="pres">
      <dgm:prSet presAssocID="{11457F7F-E342-43A5-B020-98AA6964D109}" presName="Name56" presStyleLbl="parChTrans1D2" presStyleIdx="1" presStyleCnt="3"/>
      <dgm:spPr/>
      <dgm:t>
        <a:bodyPr/>
        <a:lstStyle/>
        <a:p>
          <a:endParaRPr lang="en-US"/>
        </a:p>
      </dgm:t>
    </dgm:pt>
    <dgm:pt modelId="{954D2376-386C-4126-BF2D-D1CD24D805F7}" type="pres">
      <dgm:prSet presAssocID="{517CA733-AF92-4EDD-92EB-50831C6CAEAA}" presName="text0" presStyleLbl="node1" presStyleIdx="2" presStyleCnt="4" custScaleX="124612" custScaleY="114382">
        <dgm:presLayoutVars>
          <dgm:bulletEnabled val="1"/>
        </dgm:presLayoutVars>
      </dgm:prSet>
      <dgm:spPr/>
      <dgm:t>
        <a:bodyPr/>
        <a:lstStyle/>
        <a:p>
          <a:endParaRPr lang="en-US"/>
        </a:p>
      </dgm:t>
    </dgm:pt>
    <dgm:pt modelId="{46284E8D-94C9-41D8-AE73-F2651D5AEB41}" type="pres">
      <dgm:prSet presAssocID="{DA7FB43B-2554-4886-A757-2E5B2B023ECA}" presName="Name56" presStyleLbl="parChTrans1D2" presStyleIdx="2" presStyleCnt="3"/>
      <dgm:spPr/>
      <dgm:t>
        <a:bodyPr/>
        <a:lstStyle/>
        <a:p>
          <a:endParaRPr lang="en-US"/>
        </a:p>
      </dgm:t>
    </dgm:pt>
    <dgm:pt modelId="{B57C6274-B3F8-40BD-BB08-337599EE76F9}" type="pres">
      <dgm:prSet presAssocID="{83E0D3D5-DB68-4334-BC41-1F43B48D32A9}" presName="text0" presStyleLbl="node1" presStyleIdx="3" presStyleCnt="4" custScaleX="130154" custScaleY="130611">
        <dgm:presLayoutVars>
          <dgm:bulletEnabled val="1"/>
        </dgm:presLayoutVars>
      </dgm:prSet>
      <dgm:spPr/>
      <dgm:t>
        <a:bodyPr/>
        <a:lstStyle/>
        <a:p>
          <a:endParaRPr lang="en-US"/>
        </a:p>
      </dgm:t>
    </dgm:pt>
  </dgm:ptLst>
  <dgm:cxnLst>
    <dgm:cxn modelId="{5FC5DA7B-32C0-48E0-B0B5-1FF7DA6ED226}" type="presOf" srcId="{11457F7F-E342-43A5-B020-98AA6964D109}" destId="{08313104-A104-4A45-9C22-CA14E35C257E}" srcOrd="0" destOrd="0" presId="urn:microsoft.com/office/officeart/2008/layout/RadialCluster"/>
    <dgm:cxn modelId="{F0DDFEC4-DCEE-4791-92F8-81B691AE39A8}" type="presOf" srcId="{517CA733-AF92-4EDD-92EB-50831C6CAEAA}" destId="{954D2376-386C-4126-BF2D-D1CD24D805F7}" srcOrd="0" destOrd="0" presId="urn:microsoft.com/office/officeart/2008/layout/RadialCluster"/>
    <dgm:cxn modelId="{01AE012E-933A-4EDE-B020-CB4B834BDE0E}" srcId="{75592EA8-9AE9-4B92-8BFE-BC458E7F532D}" destId="{E0639A2B-953F-4420-B965-E91E61E8A63E}" srcOrd="0" destOrd="0" parTransId="{023EA07A-DF75-436D-B8B1-F8EA490874A9}" sibTransId="{74D5FA79-7248-4AB7-8F29-12C0E41FA3A7}"/>
    <dgm:cxn modelId="{4B435C4C-68C9-457A-8B14-8A74FD274AEA}" srcId="{E0639A2B-953F-4420-B965-E91E61E8A63E}" destId="{83E0D3D5-DB68-4334-BC41-1F43B48D32A9}" srcOrd="2" destOrd="0" parTransId="{DA7FB43B-2554-4886-A757-2E5B2B023ECA}" sibTransId="{63866D80-48C4-4DF3-9322-AEAF1EAEFF6D}"/>
    <dgm:cxn modelId="{A2142E29-032E-4BB1-807E-79C74347CD9F}" srcId="{E0639A2B-953F-4420-B965-E91E61E8A63E}" destId="{517CA733-AF92-4EDD-92EB-50831C6CAEAA}" srcOrd="1" destOrd="0" parTransId="{11457F7F-E342-43A5-B020-98AA6964D109}" sibTransId="{8B21154D-D9C8-4BDC-8C4A-A84DC64D7898}"/>
    <dgm:cxn modelId="{EA7E447B-35E5-4A17-988F-BDBAB4C6F15D}" srcId="{E0639A2B-953F-4420-B965-E91E61E8A63E}" destId="{B7C99CDA-190A-4914-B5D0-CD21E7484A7B}" srcOrd="0" destOrd="0" parTransId="{F2BFB52D-2619-4D4B-9B0F-0B6238D871D6}" sibTransId="{4FD2D602-9BC3-4F12-9B4D-32896CA4FF67}"/>
    <dgm:cxn modelId="{4BB936FB-9B84-40EC-88B3-2F03188A61E6}" type="presOf" srcId="{DA7FB43B-2554-4886-A757-2E5B2B023ECA}" destId="{46284E8D-94C9-41D8-AE73-F2651D5AEB41}" srcOrd="0" destOrd="0" presId="urn:microsoft.com/office/officeart/2008/layout/RadialCluster"/>
    <dgm:cxn modelId="{1F835E47-AA59-4B83-8F24-6A7C25D1D979}" type="presOf" srcId="{F2BFB52D-2619-4D4B-9B0F-0B6238D871D6}" destId="{44D11301-E592-4990-A599-169FA1C8055C}" srcOrd="0" destOrd="0" presId="urn:microsoft.com/office/officeart/2008/layout/RadialCluster"/>
    <dgm:cxn modelId="{71BE3B1D-0300-43E7-AE0B-911CF53420FD}" type="presOf" srcId="{83E0D3D5-DB68-4334-BC41-1F43B48D32A9}" destId="{B57C6274-B3F8-40BD-BB08-337599EE76F9}" srcOrd="0" destOrd="0" presId="urn:microsoft.com/office/officeart/2008/layout/RadialCluster"/>
    <dgm:cxn modelId="{68F81A4A-34D7-47B9-8EAF-B41F59C82DD9}" type="presOf" srcId="{B7C99CDA-190A-4914-B5D0-CD21E7484A7B}" destId="{76185718-73AA-4A83-BFA8-0FA486ADE193}" srcOrd="0" destOrd="0" presId="urn:microsoft.com/office/officeart/2008/layout/RadialCluster"/>
    <dgm:cxn modelId="{0864839F-D134-440D-81A1-50842A951DDA}" srcId="{75592EA8-9AE9-4B92-8BFE-BC458E7F532D}" destId="{CEAE4CF7-12D4-4AAE-A871-7B52ADF35D5E}" srcOrd="1" destOrd="0" parTransId="{453F748A-1DCA-4DAA-B3C3-90BD74CF9CDE}" sibTransId="{0A0D83A9-4C1E-4FE8-9195-C533FAA622B9}"/>
    <dgm:cxn modelId="{1015646F-722F-459F-B54B-4420A3D7FE51}" type="presOf" srcId="{75592EA8-9AE9-4B92-8BFE-BC458E7F532D}" destId="{03CEFE92-D156-4334-81E5-A309F8D48481}" srcOrd="0" destOrd="0" presId="urn:microsoft.com/office/officeart/2008/layout/RadialCluster"/>
    <dgm:cxn modelId="{CC3CC134-DE83-4062-B4DB-94BB1DE14804}" type="presOf" srcId="{E0639A2B-953F-4420-B965-E91E61E8A63E}" destId="{D8D41453-F18B-4C3F-BAB6-6ECF2490F031}" srcOrd="0" destOrd="0" presId="urn:microsoft.com/office/officeart/2008/layout/RadialCluster"/>
    <dgm:cxn modelId="{EB50B0B9-A9FF-4460-9010-CE01A1AB2B49}" type="presParOf" srcId="{03CEFE92-D156-4334-81E5-A309F8D48481}" destId="{C570BC6B-525B-4FBD-9F2D-DF7136EBDB9A}" srcOrd="0" destOrd="0" presId="urn:microsoft.com/office/officeart/2008/layout/RadialCluster"/>
    <dgm:cxn modelId="{83303CE1-C069-476F-AB10-178E84EAFDDB}" type="presParOf" srcId="{C570BC6B-525B-4FBD-9F2D-DF7136EBDB9A}" destId="{D8D41453-F18B-4C3F-BAB6-6ECF2490F031}" srcOrd="0" destOrd="0" presId="urn:microsoft.com/office/officeart/2008/layout/RadialCluster"/>
    <dgm:cxn modelId="{8C996CBB-A19A-4F2E-A365-34397A7A2B46}" type="presParOf" srcId="{C570BC6B-525B-4FBD-9F2D-DF7136EBDB9A}" destId="{44D11301-E592-4990-A599-169FA1C8055C}" srcOrd="1" destOrd="0" presId="urn:microsoft.com/office/officeart/2008/layout/RadialCluster"/>
    <dgm:cxn modelId="{2F40C3B4-76AE-42F6-9FD1-BB1D096E9B83}" type="presParOf" srcId="{C570BC6B-525B-4FBD-9F2D-DF7136EBDB9A}" destId="{76185718-73AA-4A83-BFA8-0FA486ADE193}" srcOrd="2" destOrd="0" presId="urn:microsoft.com/office/officeart/2008/layout/RadialCluster"/>
    <dgm:cxn modelId="{A2A4D829-FB96-4F71-B0D5-09D4A364923B}" type="presParOf" srcId="{C570BC6B-525B-4FBD-9F2D-DF7136EBDB9A}" destId="{08313104-A104-4A45-9C22-CA14E35C257E}" srcOrd="3" destOrd="0" presId="urn:microsoft.com/office/officeart/2008/layout/RadialCluster"/>
    <dgm:cxn modelId="{376FD97E-EAE3-4EC8-B90A-B81515389DFD}" type="presParOf" srcId="{C570BC6B-525B-4FBD-9F2D-DF7136EBDB9A}" destId="{954D2376-386C-4126-BF2D-D1CD24D805F7}" srcOrd="4" destOrd="0" presId="urn:microsoft.com/office/officeart/2008/layout/RadialCluster"/>
    <dgm:cxn modelId="{E11C7777-1F98-4ABB-AC86-B4E19E7F5016}" type="presParOf" srcId="{C570BC6B-525B-4FBD-9F2D-DF7136EBDB9A}" destId="{46284E8D-94C9-41D8-AE73-F2651D5AEB41}" srcOrd="5" destOrd="0" presId="urn:microsoft.com/office/officeart/2008/layout/RadialCluster"/>
    <dgm:cxn modelId="{03A10F20-9550-4A94-BD8F-A57848E78C3E}" type="presParOf" srcId="{C570BC6B-525B-4FBD-9F2D-DF7136EBDB9A}" destId="{B57C6274-B3F8-40BD-BB08-337599EE76F9}" srcOrd="6" destOrd="0" presId="urn:microsoft.com/office/officeart/2008/layout/RadialCluster"/>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34FAC5-27C7-4146-B7C1-CA111A611F12}" type="doc">
      <dgm:prSet loTypeId="urn:microsoft.com/office/officeart/2005/8/layout/hList1" loCatId="list" qsTypeId="urn:microsoft.com/office/officeart/2005/8/quickstyle/simple1" qsCatId="simple" csTypeId="urn:microsoft.com/office/officeart/2005/8/colors/accent4_5" csCatId="accent4" phldr="1"/>
      <dgm:spPr/>
      <dgm:t>
        <a:bodyPr/>
        <a:lstStyle/>
        <a:p>
          <a:endParaRPr lang="en-US"/>
        </a:p>
      </dgm:t>
    </dgm:pt>
    <dgm:pt modelId="{E29E1886-8831-4205-AE60-D718C052CDD0}">
      <dgm:prSet phldrT="[Text]"/>
      <dgm:spPr/>
      <dgm:t>
        <a:bodyPr/>
        <a:lstStyle/>
        <a:p>
          <a:r>
            <a:rPr lang="en-US" dirty="0" smtClean="0">
              <a:latin typeface="Gill Sans MT" panose="020B0502020104020203" pitchFamily="34" charset="0"/>
            </a:rPr>
            <a:t>USAID Mission</a:t>
          </a:r>
        </a:p>
        <a:p>
          <a:r>
            <a:rPr lang="en-US" dirty="0" smtClean="0">
              <a:latin typeface="Gill Sans MT" panose="020B0502020104020203" pitchFamily="34" charset="0"/>
            </a:rPr>
            <a:t>Ministry of Health and Wellness</a:t>
          </a:r>
        </a:p>
        <a:p>
          <a:r>
            <a:rPr lang="en-US" dirty="0" smtClean="0">
              <a:latin typeface="Gill Sans MT" panose="020B0502020104020203" pitchFamily="34" charset="0"/>
            </a:rPr>
            <a:t>ZAP team and management  </a:t>
          </a:r>
          <a:endParaRPr lang="en-US" dirty="0"/>
        </a:p>
      </dgm:t>
    </dgm:pt>
    <dgm:pt modelId="{56FD021A-E246-4D43-9364-1CD4FAD1805D}" type="parTrans" cxnId="{F659EF18-DCE1-4B91-806E-773AAFF00BF9}">
      <dgm:prSet/>
      <dgm:spPr/>
      <dgm:t>
        <a:bodyPr/>
        <a:lstStyle/>
        <a:p>
          <a:endParaRPr lang="en-US"/>
        </a:p>
      </dgm:t>
    </dgm:pt>
    <dgm:pt modelId="{04C878E8-4C54-4BF8-87C3-0DF7EF9E3C74}" type="sibTrans" cxnId="{F659EF18-DCE1-4B91-806E-773AAFF00BF9}">
      <dgm:prSet/>
      <dgm:spPr/>
      <dgm:t>
        <a:bodyPr/>
        <a:lstStyle/>
        <a:p>
          <a:endParaRPr lang="en-US"/>
        </a:p>
      </dgm:t>
    </dgm:pt>
    <dgm:pt modelId="{57E9DAB8-86E8-4BAE-BA34-CBDFB537726D}">
      <dgm:prSet phldrT="[Text]"/>
      <dgm:spPr/>
      <dgm:t>
        <a:bodyPr/>
        <a:lstStyle/>
        <a:p>
          <a:r>
            <a:rPr lang="en-US" dirty="0" smtClean="0">
              <a:latin typeface="Gill Sans MT" panose="020B0502020104020203" pitchFamily="34" charset="0"/>
            </a:rPr>
            <a:t>Strategic decisions</a:t>
          </a:r>
          <a:endParaRPr lang="en-US" dirty="0"/>
        </a:p>
      </dgm:t>
    </dgm:pt>
    <dgm:pt modelId="{E8C39B53-276B-4143-A2F0-8BE9073FCE42}" type="parTrans" cxnId="{D326FFF6-5FC8-4DAA-B018-2DCB793618A7}">
      <dgm:prSet/>
      <dgm:spPr/>
      <dgm:t>
        <a:bodyPr/>
        <a:lstStyle/>
        <a:p>
          <a:endParaRPr lang="en-US"/>
        </a:p>
      </dgm:t>
    </dgm:pt>
    <dgm:pt modelId="{6257ED44-EC3E-454E-B668-23D0CBFDF693}" type="sibTrans" cxnId="{D326FFF6-5FC8-4DAA-B018-2DCB793618A7}">
      <dgm:prSet/>
      <dgm:spPr/>
      <dgm:t>
        <a:bodyPr/>
        <a:lstStyle/>
        <a:p>
          <a:endParaRPr lang="en-US"/>
        </a:p>
      </dgm:t>
    </dgm:pt>
    <dgm:pt modelId="{D34862E9-1711-4723-B55E-CC1E3F9056D8}">
      <dgm:prSet phldrT="[Text]"/>
      <dgm:spPr/>
      <dgm:t>
        <a:bodyPr/>
        <a:lstStyle/>
        <a:p>
          <a:r>
            <a:rPr lang="en-US" dirty="0" smtClean="0">
              <a:latin typeface="Gill Sans MT" panose="020B0502020104020203" pitchFamily="34" charset="0"/>
            </a:rPr>
            <a:t>Vector Control Manager</a:t>
          </a:r>
        </a:p>
        <a:p>
          <a:r>
            <a:rPr lang="en-US" dirty="0" smtClean="0">
              <a:latin typeface="Gill Sans MT" panose="020B0502020104020203" pitchFamily="34" charset="0"/>
            </a:rPr>
            <a:t>Entomological Manager</a:t>
          </a:r>
          <a:endParaRPr lang="en-US" dirty="0"/>
        </a:p>
      </dgm:t>
    </dgm:pt>
    <dgm:pt modelId="{2997C509-59A5-40E8-AA6C-450948C028A2}" type="parTrans" cxnId="{99B02199-FF10-4B9B-90BD-43BBB0EC76EA}">
      <dgm:prSet/>
      <dgm:spPr/>
      <dgm:t>
        <a:bodyPr/>
        <a:lstStyle/>
        <a:p>
          <a:endParaRPr lang="en-US"/>
        </a:p>
      </dgm:t>
    </dgm:pt>
    <dgm:pt modelId="{9207AF2E-B524-460F-996C-A460D9AD198F}" type="sibTrans" cxnId="{99B02199-FF10-4B9B-90BD-43BBB0EC76EA}">
      <dgm:prSet/>
      <dgm:spPr/>
      <dgm:t>
        <a:bodyPr/>
        <a:lstStyle/>
        <a:p>
          <a:endParaRPr lang="en-US"/>
        </a:p>
      </dgm:t>
    </dgm:pt>
    <dgm:pt modelId="{0B9BF53C-066F-457A-8BCF-91DE0D93BDD3}">
      <dgm:prSet phldrT="[Text]"/>
      <dgm:spPr/>
      <dgm:t>
        <a:bodyPr/>
        <a:lstStyle/>
        <a:p>
          <a:r>
            <a:rPr lang="en-US" dirty="0" smtClean="0">
              <a:latin typeface="Gill Sans MT" panose="020B0502020104020203" pitchFamily="34" charset="0"/>
            </a:rPr>
            <a:t>Identify gaps in strategies and operations.</a:t>
          </a:r>
          <a:endParaRPr lang="en-US" dirty="0"/>
        </a:p>
      </dgm:t>
    </dgm:pt>
    <dgm:pt modelId="{A2150D99-DD69-44A9-91C0-06A295326E95}" type="parTrans" cxnId="{6EB41F1A-10DB-4DF0-86C0-6FA907B424D7}">
      <dgm:prSet/>
      <dgm:spPr/>
      <dgm:t>
        <a:bodyPr/>
        <a:lstStyle/>
        <a:p>
          <a:endParaRPr lang="en-US"/>
        </a:p>
      </dgm:t>
    </dgm:pt>
    <dgm:pt modelId="{A9053E20-93B0-4448-A12A-6D7A25F6B3E5}" type="sibTrans" cxnId="{6EB41F1A-10DB-4DF0-86C0-6FA907B424D7}">
      <dgm:prSet/>
      <dgm:spPr/>
      <dgm:t>
        <a:bodyPr/>
        <a:lstStyle/>
        <a:p>
          <a:endParaRPr lang="en-US"/>
        </a:p>
      </dgm:t>
    </dgm:pt>
    <dgm:pt modelId="{26C5F071-2F4B-4026-957A-CDE095E246FF}">
      <dgm:prSet phldrT="[Text]"/>
      <dgm:spPr/>
      <dgm:t>
        <a:bodyPr/>
        <a:lstStyle/>
        <a:p>
          <a:r>
            <a:rPr lang="en-US" dirty="0" smtClean="0">
              <a:latin typeface="Gill Sans MT" panose="020B0502020104020203" pitchFamily="34" charset="0"/>
            </a:rPr>
            <a:t>Field Coordinators</a:t>
          </a:r>
        </a:p>
        <a:p>
          <a:r>
            <a:rPr lang="en-US" dirty="0" smtClean="0">
              <a:latin typeface="Gill Sans MT" panose="020B0502020104020203" pitchFamily="34" charset="0"/>
            </a:rPr>
            <a:t>Data Officers</a:t>
          </a:r>
          <a:endParaRPr lang="en-US" dirty="0"/>
        </a:p>
      </dgm:t>
    </dgm:pt>
    <dgm:pt modelId="{45EFCA17-B692-45CF-9283-950C6C911243}" type="parTrans" cxnId="{7636CE7E-0967-4D31-81AB-EDE5EF11F90F}">
      <dgm:prSet/>
      <dgm:spPr/>
      <dgm:t>
        <a:bodyPr/>
        <a:lstStyle/>
        <a:p>
          <a:endParaRPr lang="en-US"/>
        </a:p>
      </dgm:t>
    </dgm:pt>
    <dgm:pt modelId="{E7A734FA-F487-4592-B34E-D5692E65214C}" type="sibTrans" cxnId="{7636CE7E-0967-4D31-81AB-EDE5EF11F90F}">
      <dgm:prSet/>
      <dgm:spPr/>
      <dgm:t>
        <a:bodyPr/>
        <a:lstStyle/>
        <a:p>
          <a:endParaRPr lang="en-US"/>
        </a:p>
      </dgm:t>
    </dgm:pt>
    <dgm:pt modelId="{503B5AA8-6FFE-4412-AE42-8BDE32379FF8}">
      <dgm:prSet phldrT="[Text]"/>
      <dgm:spPr/>
      <dgm:t>
        <a:bodyPr/>
        <a:lstStyle/>
        <a:p>
          <a:r>
            <a:rPr lang="en-US" dirty="0" smtClean="0">
              <a:latin typeface="Gill Sans MT" panose="020B0502020104020203" pitchFamily="34" charset="0"/>
            </a:rPr>
            <a:t>Monitor team performance</a:t>
          </a:r>
          <a:endParaRPr lang="en-US" dirty="0"/>
        </a:p>
      </dgm:t>
    </dgm:pt>
    <dgm:pt modelId="{1597E7A5-095D-4E00-BB08-9323FFF11D69}" type="parTrans" cxnId="{35E5948D-E477-49E1-8350-5BEF114E773A}">
      <dgm:prSet/>
      <dgm:spPr/>
      <dgm:t>
        <a:bodyPr/>
        <a:lstStyle/>
        <a:p>
          <a:endParaRPr lang="en-US"/>
        </a:p>
      </dgm:t>
    </dgm:pt>
    <dgm:pt modelId="{F3698118-A7CD-4555-A85F-C3916FCA2299}" type="sibTrans" cxnId="{35E5948D-E477-49E1-8350-5BEF114E773A}">
      <dgm:prSet/>
      <dgm:spPr/>
      <dgm:t>
        <a:bodyPr/>
        <a:lstStyle/>
        <a:p>
          <a:endParaRPr lang="en-US"/>
        </a:p>
      </dgm:t>
    </dgm:pt>
    <dgm:pt modelId="{44E3A436-0B4B-4819-A906-830C51ACCB3B}">
      <dgm:prSet/>
      <dgm:spPr/>
      <dgm:t>
        <a:bodyPr/>
        <a:lstStyle/>
        <a:p>
          <a:r>
            <a:rPr lang="en-US" smtClean="0">
              <a:latin typeface="Gill Sans MT" panose="020B0502020104020203" pitchFamily="34" charset="0"/>
            </a:rPr>
            <a:t>Logistic verifications </a:t>
          </a:r>
          <a:endParaRPr lang="en-US" dirty="0">
            <a:latin typeface="Gill Sans MT" panose="020B0502020104020203" pitchFamily="34" charset="0"/>
          </a:endParaRPr>
        </a:p>
      </dgm:t>
    </dgm:pt>
    <dgm:pt modelId="{77B9434A-B2F3-4D24-A22F-403B8186B486}" type="parTrans" cxnId="{0780E76E-123E-4F69-9FA0-E6E560BF5593}">
      <dgm:prSet/>
      <dgm:spPr/>
      <dgm:t>
        <a:bodyPr/>
        <a:lstStyle/>
        <a:p>
          <a:endParaRPr lang="en-US"/>
        </a:p>
      </dgm:t>
    </dgm:pt>
    <dgm:pt modelId="{E5A45CBC-3229-4030-94AB-9F8322D6F0D9}" type="sibTrans" cxnId="{0780E76E-123E-4F69-9FA0-E6E560BF5593}">
      <dgm:prSet/>
      <dgm:spPr/>
      <dgm:t>
        <a:bodyPr/>
        <a:lstStyle/>
        <a:p>
          <a:endParaRPr lang="en-US"/>
        </a:p>
      </dgm:t>
    </dgm:pt>
    <dgm:pt modelId="{E1184023-9EDF-4002-9128-C54960F6D91C}">
      <dgm:prSet/>
      <dgm:spPr/>
      <dgm:t>
        <a:bodyPr/>
        <a:lstStyle/>
        <a:p>
          <a:r>
            <a:rPr lang="en-US" dirty="0" smtClean="0">
              <a:latin typeface="Gill Sans MT" panose="020B0502020104020203" pitchFamily="34" charset="0"/>
            </a:rPr>
            <a:t>Resource management</a:t>
          </a:r>
          <a:endParaRPr lang="en-US" dirty="0">
            <a:latin typeface="Gill Sans MT" panose="020B0502020104020203" pitchFamily="34" charset="0"/>
          </a:endParaRPr>
        </a:p>
      </dgm:t>
    </dgm:pt>
    <dgm:pt modelId="{D7C40CBD-A9D3-4509-8240-A84B7D300D1A}" type="parTrans" cxnId="{E9710C55-32B8-45C9-BBCB-88D19586BC47}">
      <dgm:prSet/>
      <dgm:spPr/>
      <dgm:t>
        <a:bodyPr/>
        <a:lstStyle/>
        <a:p>
          <a:endParaRPr lang="en-US"/>
        </a:p>
      </dgm:t>
    </dgm:pt>
    <dgm:pt modelId="{875434EB-994F-4066-90AC-1C76827A98AC}" type="sibTrans" cxnId="{E9710C55-32B8-45C9-BBCB-88D19586BC47}">
      <dgm:prSet/>
      <dgm:spPr/>
      <dgm:t>
        <a:bodyPr/>
        <a:lstStyle/>
        <a:p>
          <a:endParaRPr lang="en-US"/>
        </a:p>
      </dgm:t>
    </dgm:pt>
    <dgm:pt modelId="{414663B9-84C5-43E3-B140-8246EB67CC48}">
      <dgm:prSet/>
      <dgm:spPr/>
      <dgm:t>
        <a:bodyPr/>
        <a:lstStyle/>
        <a:p>
          <a:r>
            <a:rPr lang="en-US" dirty="0" smtClean="0">
              <a:latin typeface="Gill Sans MT" panose="020B0502020104020203" pitchFamily="34" charset="0"/>
            </a:rPr>
            <a:t>Schedule revisits</a:t>
          </a:r>
          <a:endParaRPr lang="en-US" dirty="0">
            <a:latin typeface="Gill Sans MT" panose="020B0502020104020203" pitchFamily="34" charset="0"/>
          </a:endParaRPr>
        </a:p>
      </dgm:t>
    </dgm:pt>
    <dgm:pt modelId="{35E4342F-F63D-41E4-BBF0-1C3F94E14B53}" type="parTrans" cxnId="{86F7EED8-CCF9-4126-8FB7-64C299031F3B}">
      <dgm:prSet/>
      <dgm:spPr/>
      <dgm:t>
        <a:bodyPr/>
        <a:lstStyle/>
        <a:p>
          <a:endParaRPr lang="en-US"/>
        </a:p>
      </dgm:t>
    </dgm:pt>
    <dgm:pt modelId="{C8A4B43F-62D8-4C7C-818F-DC73C6655B24}" type="sibTrans" cxnId="{86F7EED8-CCF9-4126-8FB7-64C299031F3B}">
      <dgm:prSet/>
      <dgm:spPr/>
      <dgm:t>
        <a:bodyPr/>
        <a:lstStyle/>
        <a:p>
          <a:endParaRPr lang="en-US"/>
        </a:p>
      </dgm:t>
    </dgm:pt>
    <dgm:pt modelId="{53A09B0F-3D8C-4695-BF89-F870F50C0EF6}">
      <dgm:prSet/>
      <dgm:spPr/>
      <dgm:t>
        <a:bodyPr/>
        <a:lstStyle/>
        <a:p>
          <a:r>
            <a:rPr lang="en-US" dirty="0" smtClean="0">
              <a:latin typeface="Gill Sans MT" panose="020B0502020104020203" pitchFamily="34" charset="0"/>
            </a:rPr>
            <a:t>Define routes for field operations</a:t>
          </a:r>
          <a:endParaRPr lang="en-US" dirty="0">
            <a:latin typeface="Gill Sans MT" panose="020B0502020104020203" pitchFamily="34" charset="0"/>
          </a:endParaRPr>
        </a:p>
      </dgm:t>
    </dgm:pt>
    <dgm:pt modelId="{06516BC2-F0CC-4943-AFCB-3F433F6CA7B0}" type="parTrans" cxnId="{4E344063-9DAB-4B13-B497-10CE9BD26A0C}">
      <dgm:prSet/>
      <dgm:spPr/>
      <dgm:t>
        <a:bodyPr/>
        <a:lstStyle/>
        <a:p>
          <a:endParaRPr lang="en-US"/>
        </a:p>
      </dgm:t>
    </dgm:pt>
    <dgm:pt modelId="{253A00D6-C506-4E33-9A29-80C969210E88}" type="sibTrans" cxnId="{4E344063-9DAB-4B13-B497-10CE9BD26A0C}">
      <dgm:prSet/>
      <dgm:spPr/>
      <dgm:t>
        <a:bodyPr/>
        <a:lstStyle/>
        <a:p>
          <a:endParaRPr lang="en-US"/>
        </a:p>
      </dgm:t>
    </dgm:pt>
    <dgm:pt modelId="{4894DBE7-CF36-4198-BF8D-180693F87008}">
      <dgm:prSet/>
      <dgm:spPr/>
      <dgm:t>
        <a:bodyPr/>
        <a:lstStyle/>
        <a:p>
          <a:r>
            <a:rPr lang="en-US" dirty="0" smtClean="0">
              <a:latin typeface="Gill Sans MT" panose="020B0502020104020203" pitchFamily="34" charset="0"/>
            </a:rPr>
            <a:t>Schedule spot check visits</a:t>
          </a:r>
          <a:endParaRPr lang="en-US" dirty="0">
            <a:latin typeface="Gill Sans MT" panose="020B0502020104020203" pitchFamily="34" charset="0"/>
          </a:endParaRPr>
        </a:p>
      </dgm:t>
    </dgm:pt>
    <dgm:pt modelId="{092083FA-E511-4381-BF9E-21222BD199F8}" type="parTrans" cxnId="{808C3966-79F6-4872-B798-2AF4CA29F0ED}">
      <dgm:prSet/>
      <dgm:spPr/>
      <dgm:t>
        <a:bodyPr/>
        <a:lstStyle/>
        <a:p>
          <a:endParaRPr lang="en-US"/>
        </a:p>
      </dgm:t>
    </dgm:pt>
    <dgm:pt modelId="{B73444F0-AC13-4592-9A98-27A163A65A8E}" type="sibTrans" cxnId="{808C3966-79F6-4872-B798-2AF4CA29F0ED}">
      <dgm:prSet/>
      <dgm:spPr/>
      <dgm:t>
        <a:bodyPr/>
        <a:lstStyle/>
        <a:p>
          <a:endParaRPr lang="en-US"/>
        </a:p>
      </dgm:t>
    </dgm:pt>
    <dgm:pt modelId="{39F7DADA-BE9B-4D5B-93D1-9EC49D87D536}">
      <dgm:prSet/>
      <dgm:spPr/>
      <dgm:t>
        <a:bodyPr/>
        <a:lstStyle/>
        <a:p>
          <a:r>
            <a:rPr lang="en-US" dirty="0" smtClean="0">
              <a:latin typeface="Gill Sans MT" panose="020B0502020104020203" pitchFamily="34" charset="0"/>
            </a:rPr>
            <a:t>Other internal data quality checks</a:t>
          </a:r>
          <a:endParaRPr lang="en-US" dirty="0">
            <a:latin typeface="Gill Sans MT" panose="020B0502020104020203" pitchFamily="34" charset="0"/>
          </a:endParaRPr>
        </a:p>
      </dgm:t>
    </dgm:pt>
    <dgm:pt modelId="{DB77335A-C23D-4098-ADB1-FFDBCB5DD8D7}" type="parTrans" cxnId="{70FF3624-8BBC-48C1-A0BA-D60844516B08}">
      <dgm:prSet/>
      <dgm:spPr/>
      <dgm:t>
        <a:bodyPr/>
        <a:lstStyle/>
        <a:p>
          <a:endParaRPr lang="en-US"/>
        </a:p>
      </dgm:t>
    </dgm:pt>
    <dgm:pt modelId="{E5FC9130-C050-4A77-AB37-21080023A7D5}" type="sibTrans" cxnId="{70FF3624-8BBC-48C1-A0BA-D60844516B08}">
      <dgm:prSet/>
      <dgm:spPr/>
      <dgm:t>
        <a:bodyPr/>
        <a:lstStyle/>
        <a:p>
          <a:endParaRPr lang="en-US"/>
        </a:p>
      </dgm:t>
    </dgm:pt>
    <dgm:pt modelId="{6865B512-FF6F-4A20-8099-006618F3B88D}" type="pres">
      <dgm:prSet presAssocID="{2534FAC5-27C7-4146-B7C1-CA111A611F12}" presName="Name0" presStyleCnt="0">
        <dgm:presLayoutVars>
          <dgm:dir/>
          <dgm:animLvl val="lvl"/>
          <dgm:resizeHandles val="exact"/>
        </dgm:presLayoutVars>
      </dgm:prSet>
      <dgm:spPr/>
      <dgm:t>
        <a:bodyPr/>
        <a:lstStyle/>
        <a:p>
          <a:endParaRPr lang="en-US"/>
        </a:p>
      </dgm:t>
    </dgm:pt>
    <dgm:pt modelId="{35010D84-28A6-4CC3-A843-ADED87990A14}" type="pres">
      <dgm:prSet presAssocID="{E29E1886-8831-4205-AE60-D718C052CDD0}" presName="composite" presStyleCnt="0"/>
      <dgm:spPr/>
    </dgm:pt>
    <dgm:pt modelId="{945A2906-4AB5-4700-A120-A2E9E9DBBA7C}" type="pres">
      <dgm:prSet presAssocID="{E29E1886-8831-4205-AE60-D718C052CDD0}" presName="parTx" presStyleLbl="alignNode1" presStyleIdx="0" presStyleCnt="3">
        <dgm:presLayoutVars>
          <dgm:chMax val="0"/>
          <dgm:chPref val="0"/>
          <dgm:bulletEnabled val="1"/>
        </dgm:presLayoutVars>
      </dgm:prSet>
      <dgm:spPr/>
      <dgm:t>
        <a:bodyPr/>
        <a:lstStyle/>
        <a:p>
          <a:endParaRPr lang="en-US"/>
        </a:p>
      </dgm:t>
    </dgm:pt>
    <dgm:pt modelId="{F30CA0A9-2F6A-4DA7-8C2E-2E34D51FDB92}" type="pres">
      <dgm:prSet presAssocID="{E29E1886-8831-4205-AE60-D718C052CDD0}" presName="desTx" presStyleLbl="alignAccFollowNode1" presStyleIdx="0" presStyleCnt="3">
        <dgm:presLayoutVars>
          <dgm:bulletEnabled val="1"/>
        </dgm:presLayoutVars>
      </dgm:prSet>
      <dgm:spPr/>
      <dgm:t>
        <a:bodyPr/>
        <a:lstStyle/>
        <a:p>
          <a:endParaRPr lang="en-US"/>
        </a:p>
      </dgm:t>
    </dgm:pt>
    <dgm:pt modelId="{8E256A2B-3610-4A34-87EE-6D1ED098EDE1}" type="pres">
      <dgm:prSet presAssocID="{04C878E8-4C54-4BF8-87C3-0DF7EF9E3C74}" presName="space" presStyleCnt="0"/>
      <dgm:spPr/>
    </dgm:pt>
    <dgm:pt modelId="{279A1927-247B-4C07-A902-5D48D40D38CD}" type="pres">
      <dgm:prSet presAssocID="{D34862E9-1711-4723-B55E-CC1E3F9056D8}" presName="composite" presStyleCnt="0"/>
      <dgm:spPr/>
    </dgm:pt>
    <dgm:pt modelId="{5FD86ED2-F91D-491F-9077-4CFE1B6234E2}" type="pres">
      <dgm:prSet presAssocID="{D34862E9-1711-4723-B55E-CC1E3F9056D8}" presName="parTx" presStyleLbl="alignNode1" presStyleIdx="1" presStyleCnt="3">
        <dgm:presLayoutVars>
          <dgm:chMax val="0"/>
          <dgm:chPref val="0"/>
          <dgm:bulletEnabled val="1"/>
        </dgm:presLayoutVars>
      </dgm:prSet>
      <dgm:spPr/>
      <dgm:t>
        <a:bodyPr/>
        <a:lstStyle/>
        <a:p>
          <a:endParaRPr lang="en-US"/>
        </a:p>
      </dgm:t>
    </dgm:pt>
    <dgm:pt modelId="{EF339634-C36D-4299-AD6A-21C1E450DE0C}" type="pres">
      <dgm:prSet presAssocID="{D34862E9-1711-4723-B55E-CC1E3F9056D8}" presName="desTx" presStyleLbl="alignAccFollowNode1" presStyleIdx="1" presStyleCnt="3">
        <dgm:presLayoutVars>
          <dgm:bulletEnabled val="1"/>
        </dgm:presLayoutVars>
      </dgm:prSet>
      <dgm:spPr/>
      <dgm:t>
        <a:bodyPr/>
        <a:lstStyle/>
        <a:p>
          <a:endParaRPr lang="en-US"/>
        </a:p>
      </dgm:t>
    </dgm:pt>
    <dgm:pt modelId="{0F0D92A9-29CB-47DF-81B7-CB1897A13865}" type="pres">
      <dgm:prSet presAssocID="{9207AF2E-B524-460F-996C-A460D9AD198F}" presName="space" presStyleCnt="0"/>
      <dgm:spPr/>
    </dgm:pt>
    <dgm:pt modelId="{3E1D0753-2982-4F21-B468-C8B06FACDDE1}" type="pres">
      <dgm:prSet presAssocID="{26C5F071-2F4B-4026-957A-CDE095E246FF}" presName="composite" presStyleCnt="0"/>
      <dgm:spPr/>
    </dgm:pt>
    <dgm:pt modelId="{3F61F020-F34F-4A59-8F21-C67C1DF25F89}" type="pres">
      <dgm:prSet presAssocID="{26C5F071-2F4B-4026-957A-CDE095E246FF}" presName="parTx" presStyleLbl="alignNode1" presStyleIdx="2" presStyleCnt="3">
        <dgm:presLayoutVars>
          <dgm:chMax val="0"/>
          <dgm:chPref val="0"/>
          <dgm:bulletEnabled val="1"/>
        </dgm:presLayoutVars>
      </dgm:prSet>
      <dgm:spPr/>
      <dgm:t>
        <a:bodyPr/>
        <a:lstStyle/>
        <a:p>
          <a:endParaRPr lang="en-US"/>
        </a:p>
      </dgm:t>
    </dgm:pt>
    <dgm:pt modelId="{A28E0E2A-B828-4FBD-BC9B-C291838CBFA0}" type="pres">
      <dgm:prSet presAssocID="{26C5F071-2F4B-4026-957A-CDE095E246FF}" presName="desTx" presStyleLbl="alignAccFollowNode1" presStyleIdx="2" presStyleCnt="3">
        <dgm:presLayoutVars>
          <dgm:bulletEnabled val="1"/>
        </dgm:presLayoutVars>
      </dgm:prSet>
      <dgm:spPr/>
      <dgm:t>
        <a:bodyPr/>
        <a:lstStyle/>
        <a:p>
          <a:endParaRPr lang="en-US"/>
        </a:p>
      </dgm:t>
    </dgm:pt>
  </dgm:ptLst>
  <dgm:cxnLst>
    <dgm:cxn modelId="{86F7EED8-CCF9-4126-8FB7-64C299031F3B}" srcId="{D34862E9-1711-4723-B55E-CC1E3F9056D8}" destId="{414663B9-84C5-43E3-B140-8246EB67CC48}" srcOrd="1" destOrd="0" parTransId="{35E4342F-F63D-41E4-BBF0-1C3F94E14B53}" sibTransId="{C8A4B43F-62D8-4C7C-818F-DC73C6655B24}"/>
    <dgm:cxn modelId="{1709C8FA-F2AA-4E05-AE3C-1A318D864EF2}" type="presOf" srcId="{44E3A436-0B4B-4819-A906-830C51ACCB3B}" destId="{F30CA0A9-2F6A-4DA7-8C2E-2E34D51FDB92}" srcOrd="0" destOrd="1" presId="urn:microsoft.com/office/officeart/2005/8/layout/hList1"/>
    <dgm:cxn modelId="{BA3D1CBA-402F-4266-B45E-48D16030340D}" type="presOf" srcId="{E1184023-9EDF-4002-9128-C54960F6D91C}" destId="{F30CA0A9-2F6A-4DA7-8C2E-2E34D51FDB92}" srcOrd="0" destOrd="2" presId="urn:microsoft.com/office/officeart/2005/8/layout/hList1"/>
    <dgm:cxn modelId="{94F728C3-2713-4471-B54A-657FF682E6CB}" type="presOf" srcId="{D34862E9-1711-4723-B55E-CC1E3F9056D8}" destId="{5FD86ED2-F91D-491F-9077-4CFE1B6234E2}" srcOrd="0" destOrd="0" presId="urn:microsoft.com/office/officeart/2005/8/layout/hList1"/>
    <dgm:cxn modelId="{D326FFF6-5FC8-4DAA-B018-2DCB793618A7}" srcId="{E29E1886-8831-4205-AE60-D718C052CDD0}" destId="{57E9DAB8-86E8-4BAE-BA34-CBDFB537726D}" srcOrd="0" destOrd="0" parTransId="{E8C39B53-276B-4143-A2F0-8BE9073FCE42}" sibTransId="{6257ED44-EC3E-454E-B668-23D0CBFDF693}"/>
    <dgm:cxn modelId="{A85C30DA-7795-4109-BDC3-0B2186020135}" type="presOf" srcId="{E29E1886-8831-4205-AE60-D718C052CDD0}" destId="{945A2906-4AB5-4700-A120-A2E9E9DBBA7C}" srcOrd="0" destOrd="0" presId="urn:microsoft.com/office/officeart/2005/8/layout/hList1"/>
    <dgm:cxn modelId="{70FF3624-8BBC-48C1-A0BA-D60844516B08}" srcId="{26C5F071-2F4B-4026-957A-CDE095E246FF}" destId="{39F7DADA-BE9B-4D5B-93D1-9EC49D87D536}" srcOrd="2" destOrd="0" parTransId="{DB77335A-C23D-4098-ADB1-FFDBCB5DD8D7}" sibTransId="{E5FC9130-C050-4A77-AB37-21080023A7D5}"/>
    <dgm:cxn modelId="{995D4C6E-B53C-487F-A650-88AFB0D0DECD}" type="presOf" srcId="{57E9DAB8-86E8-4BAE-BA34-CBDFB537726D}" destId="{F30CA0A9-2F6A-4DA7-8C2E-2E34D51FDB92}" srcOrd="0" destOrd="0" presId="urn:microsoft.com/office/officeart/2005/8/layout/hList1"/>
    <dgm:cxn modelId="{859BF80A-653C-4EA5-A045-E18363613B58}" type="presOf" srcId="{503B5AA8-6FFE-4412-AE42-8BDE32379FF8}" destId="{A28E0E2A-B828-4FBD-BC9B-C291838CBFA0}" srcOrd="0" destOrd="0" presId="urn:microsoft.com/office/officeart/2005/8/layout/hList1"/>
    <dgm:cxn modelId="{0780E76E-123E-4F69-9FA0-E6E560BF5593}" srcId="{E29E1886-8831-4205-AE60-D718C052CDD0}" destId="{44E3A436-0B4B-4819-A906-830C51ACCB3B}" srcOrd="1" destOrd="0" parTransId="{77B9434A-B2F3-4D24-A22F-403B8186B486}" sibTransId="{E5A45CBC-3229-4030-94AB-9F8322D6F0D9}"/>
    <dgm:cxn modelId="{7636CE7E-0967-4D31-81AB-EDE5EF11F90F}" srcId="{2534FAC5-27C7-4146-B7C1-CA111A611F12}" destId="{26C5F071-2F4B-4026-957A-CDE095E246FF}" srcOrd="2" destOrd="0" parTransId="{45EFCA17-B692-45CF-9283-950C6C911243}" sibTransId="{E7A734FA-F487-4592-B34E-D5692E65214C}"/>
    <dgm:cxn modelId="{6EB41F1A-10DB-4DF0-86C0-6FA907B424D7}" srcId="{D34862E9-1711-4723-B55E-CC1E3F9056D8}" destId="{0B9BF53C-066F-457A-8BCF-91DE0D93BDD3}" srcOrd="0" destOrd="0" parTransId="{A2150D99-DD69-44A9-91C0-06A295326E95}" sibTransId="{A9053E20-93B0-4448-A12A-6D7A25F6B3E5}"/>
    <dgm:cxn modelId="{6F67477B-0E91-443A-9241-35BD2633A86F}" type="presOf" srcId="{4894DBE7-CF36-4198-BF8D-180693F87008}" destId="{A28E0E2A-B828-4FBD-BC9B-C291838CBFA0}" srcOrd="0" destOrd="1" presId="urn:microsoft.com/office/officeart/2005/8/layout/hList1"/>
    <dgm:cxn modelId="{951E5C76-D829-4844-818D-D72FCD360A4F}" type="presOf" srcId="{2534FAC5-27C7-4146-B7C1-CA111A611F12}" destId="{6865B512-FF6F-4A20-8099-006618F3B88D}" srcOrd="0" destOrd="0" presId="urn:microsoft.com/office/officeart/2005/8/layout/hList1"/>
    <dgm:cxn modelId="{D0FA5830-FCE3-412C-AED8-171874614DE8}" type="presOf" srcId="{26C5F071-2F4B-4026-957A-CDE095E246FF}" destId="{3F61F020-F34F-4A59-8F21-C67C1DF25F89}" srcOrd="0" destOrd="0" presId="urn:microsoft.com/office/officeart/2005/8/layout/hList1"/>
    <dgm:cxn modelId="{E9710C55-32B8-45C9-BBCB-88D19586BC47}" srcId="{E29E1886-8831-4205-AE60-D718C052CDD0}" destId="{E1184023-9EDF-4002-9128-C54960F6D91C}" srcOrd="2" destOrd="0" parTransId="{D7C40CBD-A9D3-4509-8240-A84B7D300D1A}" sibTransId="{875434EB-994F-4066-90AC-1C76827A98AC}"/>
    <dgm:cxn modelId="{4E344063-9DAB-4B13-B497-10CE9BD26A0C}" srcId="{D34862E9-1711-4723-B55E-CC1E3F9056D8}" destId="{53A09B0F-3D8C-4695-BF89-F870F50C0EF6}" srcOrd="2" destOrd="0" parTransId="{06516BC2-F0CC-4943-AFCB-3F433F6CA7B0}" sibTransId="{253A00D6-C506-4E33-9A29-80C969210E88}"/>
    <dgm:cxn modelId="{006E2E9A-6B6C-4BBC-B0E3-37AA47B276D5}" type="presOf" srcId="{0B9BF53C-066F-457A-8BCF-91DE0D93BDD3}" destId="{EF339634-C36D-4299-AD6A-21C1E450DE0C}" srcOrd="0" destOrd="0" presId="urn:microsoft.com/office/officeart/2005/8/layout/hList1"/>
    <dgm:cxn modelId="{CF3DE7B9-A838-4F71-AA29-CACC18B0EFCB}" type="presOf" srcId="{414663B9-84C5-43E3-B140-8246EB67CC48}" destId="{EF339634-C36D-4299-AD6A-21C1E450DE0C}" srcOrd="0" destOrd="1" presId="urn:microsoft.com/office/officeart/2005/8/layout/hList1"/>
    <dgm:cxn modelId="{81B887A8-EA8D-401C-8B29-C48E69BB11A7}" type="presOf" srcId="{39F7DADA-BE9B-4D5B-93D1-9EC49D87D536}" destId="{A28E0E2A-B828-4FBD-BC9B-C291838CBFA0}" srcOrd="0" destOrd="2" presId="urn:microsoft.com/office/officeart/2005/8/layout/hList1"/>
    <dgm:cxn modelId="{DC23E1D4-FEBF-4BBD-8414-F6ED7347ED80}" type="presOf" srcId="{53A09B0F-3D8C-4695-BF89-F870F50C0EF6}" destId="{EF339634-C36D-4299-AD6A-21C1E450DE0C}" srcOrd="0" destOrd="2" presId="urn:microsoft.com/office/officeart/2005/8/layout/hList1"/>
    <dgm:cxn modelId="{35E5948D-E477-49E1-8350-5BEF114E773A}" srcId="{26C5F071-2F4B-4026-957A-CDE095E246FF}" destId="{503B5AA8-6FFE-4412-AE42-8BDE32379FF8}" srcOrd="0" destOrd="0" parTransId="{1597E7A5-095D-4E00-BB08-9323FFF11D69}" sibTransId="{F3698118-A7CD-4555-A85F-C3916FCA2299}"/>
    <dgm:cxn modelId="{808C3966-79F6-4872-B798-2AF4CA29F0ED}" srcId="{26C5F071-2F4B-4026-957A-CDE095E246FF}" destId="{4894DBE7-CF36-4198-BF8D-180693F87008}" srcOrd="1" destOrd="0" parTransId="{092083FA-E511-4381-BF9E-21222BD199F8}" sibTransId="{B73444F0-AC13-4592-9A98-27A163A65A8E}"/>
    <dgm:cxn modelId="{99B02199-FF10-4B9B-90BD-43BBB0EC76EA}" srcId="{2534FAC5-27C7-4146-B7C1-CA111A611F12}" destId="{D34862E9-1711-4723-B55E-CC1E3F9056D8}" srcOrd="1" destOrd="0" parTransId="{2997C509-59A5-40E8-AA6C-450948C028A2}" sibTransId="{9207AF2E-B524-460F-996C-A460D9AD198F}"/>
    <dgm:cxn modelId="{F659EF18-DCE1-4B91-806E-773AAFF00BF9}" srcId="{2534FAC5-27C7-4146-B7C1-CA111A611F12}" destId="{E29E1886-8831-4205-AE60-D718C052CDD0}" srcOrd="0" destOrd="0" parTransId="{56FD021A-E246-4D43-9364-1CD4FAD1805D}" sibTransId="{04C878E8-4C54-4BF8-87C3-0DF7EF9E3C74}"/>
    <dgm:cxn modelId="{5E4850F8-0597-45AD-87DC-E32E4DF07B26}" type="presParOf" srcId="{6865B512-FF6F-4A20-8099-006618F3B88D}" destId="{35010D84-28A6-4CC3-A843-ADED87990A14}" srcOrd="0" destOrd="0" presId="urn:microsoft.com/office/officeart/2005/8/layout/hList1"/>
    <dgm:cxn modelId="{B4B27F0E-553E-4AA6-A2BF-9CA4709B5CE5}" type="presParOf" srcId="{35010D84-28A6-4CC3-A843-ADED87990A14}" destId="{945A2906-4AB5-4700-A120-A2E9E9DBBA7C}" srcOrd="0" destOrd="0" presId="urn:microsoft.com/office/officeart/2005/8/layout/hList1"/>
    <dgm:cxn modelId="{F58FB8F3-AA50-4B15-97BA-178649075CF7}" type="presParOf" srcId="{35010D84-28A6-4CC3-A843-ADED87990A14}" destId="{F30CA0A9-2F6A-4DA7-8C2E-2E34D51FDB92}" srcOrd="1" destOrd="0" presId="urn:microsoft.com/office/officeart/2005/8/layout/hList1"/>
    <dgm:cxn modelId="{63DBA621-AEC7-4351-8313-74D489A046B3}" type="presParOf" srcId="{6865B512-FF6F-4A20-8099-006618F3B88D}" destId="{8E256A2B-3610-4A34-87EE-6D1ED098EDE1}" srcOrd="1" destOrd="0" presId="urn:microsoft.com/office/officeart/2005/8/layout/hList1"/>
    <dgm:cxn modelId="{3C5689D2-71DB-4FDD-AFC7-89D213F54F97}" type="presParOf" srcId="{6865B512-FF6F-4A20-8099-006618F3B88D}" destId="{279A1927-247B-4C07-A902-5D48D40D38CD}" srcOrd="2" destOrd="0" presId="urn:microsoft.com/office/officeart/2005/8/layout/hList1"/>
    <dgm:cxn modelId="{42E5EF39-E465-47D5-82BA-D43119D85AE9}" type="presParOf" srcId="{279A1927-247B-4C07-A902-5D48D40D38CD}" destId="{5FD86ED2-F91D-491F-9077-4CFE1B6234E2}" srcOrd="0" destOrd="0" presId="urn:microsoft.com/office/officeart/2005/8/layout/hList1"/>
    <dgm:cxn modelId="{A930684D-1B4C-4A63-AF01-4ED9952F772F}" type="presParOf" srcId="{279A1927-247B-4C07-A902-5D48D40D38CD}" destId="{EF339634-C36D-4299-AD6A-21C1E450DE0C}" srcOrd="1" destOrd="0" presId="urn:microsoft.com/office/officeart/2005/8/layout/hList1"/>
    <dgm:cxn modelId="{3067D1AA-A8D4-4767-8E23-39EA39B8EC40}" type="presParOf" srcId="{6865B512-FF6F-4A20-8099-006618F3B88D}" destId="{0F0D92A9-29CB-47DF-81B7-CB1897A13865}" srcOrd="3" destOrd="0" presId="urn:microsoft.com/office/officeart/2005/8/layout/hList1"/>
    <dgm:cxn modelId="{91E65358-F80E-4224-A35D-F247C92C01EE}" type="presParOf" srcId="{6865B512-FF6F-4A20-8099-006618F3B88D}" destId="{3E1D0753-2982-4F21-B468-C8B06FACDDE1}" srcOrd="4" destOrd="0" presId="urn:microsoft.com/office/officeart/2005/8/layout/hList1"/>
    <dgm:cxn modelId="{1240D56A-CF25-44FF-8DF4-B5E91D9AB660}" type="presParOf" srcId="{3E1D0753-2982-4F21-B468-C8B06FACDDE1}" destId="{3F61F020-F34F-4A59-8F21-C67C1DF25F89}" srcOrd="0" destOrd="0" presId="urn:microsoft.com/office/officeart/2005/8/layout/hList1"/>
    <dgm:cxn modelId="{B00539D1-D99F-4850-A662-AB698CBDE4CA}" type="presParOf" srcId="{3E1D0753-2982-4F21-B468-C8B06FACDDE1}" destId="{A28E0E2A-B828-4FBD-BC9B-C291838CBFA0}"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41453-F18B-4C3F-BAB6-6ECF2490F031}">
      <dsp:nvSpPr>
        <dsp:cNvPr id="0" name=""/>
        <dsp:cNvSpPr/>
      </dsp:nvSpPr>
      <dsp:spPr>
        <a:xfrm>
          <a:off x="4372561" y="1862910"/>
          <a:ext cx="2301037" cy="1551892"/>
        </a:xfrm>
        <a:prstGeom prst="roundRect">
          <a:avLst/>
        </a:prstGeom>
        <a:gradFill rotWithShape="0">
          <a:gsLst>
            <a:gs pos="0">
              <a:schemeClr val="accent1">
                <a:alpha val="90000"/>
                <a:hueOff val="0"/>
                <a:satOff val="0"/>
                <a:lumOff val="0"/>
                <a:alphaOff val="0"/>
                <a:shade val="15000"/>
                <a:satMod val="180000"/>
              </a:schemeClr>
            </a:gs>
            <a:gs pos="50000">
              <a:schemeClr val="accent1">
                <a:alpha val="90000"/>
                <a:hueOff val="0"/>
                <a:satOff val="0"/>
                <a:lumOff val="0"/>
                <a:alphaOff val="0"/>
                <a:shade val="45000"/>
                <a:satMod val="170000"/>
              </a:schemeClr>
            </a:gs>
            <a:gs pos="70000">
              <a:schemeClr val="accent1">
                <a:alpha val="90000"/>
                <a:hueOff val="0"/>
                <a:satOff val="0"/>
                <a:lumOff val="0"/>
                <a:alphaOff val="0"/>
                <a:tint val="99000"/>
                <a:shade val="65000"/>
                <a:satMod val="155000"/>
              </a:schemeClr>
            </a:gs>
            <a:gs pos="100000">
              <a:schemeClr val="accent1">
                <a:alpha val="90000"/>
                <a:hueOff val="0"/>
                <a:satOff val="0"/>
                <a:lumOff val="0"/>
                <a:alphaOff val="0"/>
                <a:tint val="95500"/>
                <a:shade val="100000"/>
                <a:satMod val="155000"/>
              </a:schemeClr>
            </a:gs>
          </a:gsLst>
          <a:lin ang="16200000" scaled="0"/>
        </a:gra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lvl="0" algn="ctr" defTabSz="933450">
            <a:lnSpc>
              <a:spcPct val="90000"/>
            </a:lnSpc>
            <a:spcBef>
              <a:spcPct val="0"/>
            </a:spcBef>
            <a:spcAft>
              <a:spcPts val="600"/>
            </a:spcAft>
          </a:pPr>
          <a:r>
            <a:rPr lang="en-US" sz="2100" kern="1200" dirty="0" smtClean="0"/>
            <a:t>Real Time </a:t>
          </a:r>
        </a:p>
        <a:p>
          <a:pPr lvl="0" algn="ctr" defTabSz="933450">
            <a:lnSpc>
              <a:spcPct val="90000"/>
            </a:lnSpc>
            <a:spcBef>
              <a:spcPct val="0"/>
            </a:spcBef>
            <a:spcAft>
              <a:spcPts val="600"/>
            </a:spcAft>
          </a:pPr>
          <a:r>
            <a:rPr lang="en-US" sz="2100" kern="1200" dirty="0" smtClean="0"/>
            <a:t>Data Collection System</a:t>
          </a:r>
          <a:endParaRPr lang="en-US" sz="2100" kern="1200" dirty="0"/>
        </a:p>
      </dsp:txBody>
      <dsp:txXfrm>
        <a:off x="4448318" y="1938667"/>
        <a:ext cx="2149523" cy="1400378"/>
      </dsp:txXfrm>
    </dsp:sp>
    <dsp:sp modelId="{44D11301-E592-4990-A599-169FA1C8055C}">
      <dsp:nvSpPr>
        <dsp:cNvPr id="0" name=""/>
        <dsp:cNvSpPr/>
      </dsp:nvSpPr>
      <dsp:spPr>
        <a:xfrm rot="16218311">
          <a:off x="5276550" y="1610909"/>
          <a:ext cx="504010" cy="0"/>
        </a:xfrm>
        <a:custGeom>
          <a:avLst/>
          <a:gdLst/>
          <a:ahLst/>
          <a:cxnLst/>
          <a:rect l="0" t="0" r="0" b="0"/>
          <a:pathLst>
            <a:path>
              <a:moveTo>
                <a:pt x="0" y="0"/>
              </a:moveTo>
              <a:lnTo>
                <a:pt x="504010" y="0"/>
              </a:lnTo>
            </a:path>
          </a:pathLst>
        </a:custGeom>
        <a:noFill/>
        <a:ln w="55000" cap="flat" cmpd="thickThin" algn="ctr">
          <a:solidFill>
            <a:schemeClr val="accent1">
              <a:tint val="9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76185718-73AA-4A83-BFA8-0FA486ADE193}">
      <dsp:nvSpPr>
        <dsp:cNvPr id="0" name=""/>
        <dsp:cNvSpPr/>
      </dsp:nvSpPr>
      <dsp:spPr>
        <a:xfrm>
          <a:off x="4803754" y="158578"/>
          <a:ext cx="1458680" cy="1200328"/>
        </a:xfrm>
        <a:prstGeom prst="roundRect">
          <a:avLst/>
        </a:prstGeom>
        <a:gradFill rotWithShape="0">
          <a:gsLst>
            <a:gs pos="0">
              <a:schemeClr val="accent1">
                <a:alpha val="90000"/>
                <a:hueOff val="0"/>
                <a:satOff val="0"/>
                <a:lumOff val="0"/>
                <a:alphaOff val="-13333"/>
                <a:shade val="15000"/>
                <a:satMod val="180000"/>
              </a:schemeClr>
            </a:gs>
            <a:gs pos="50000">
              <a:schemeClr val="accent1">
                <a:alpha val="90000"/>
                <a:hueOff val="0"/>
                <a:satOff val="0"/>
                <a:lumOff val="0"/>
                <a:alphaOff val="-13333"/>
                <a:shade val="45000"/>
                <a:satMod val="170000"/>
              </a:schemeClr>
            </a:gs>
            <a:gs pos="70000">
              <a:schemeClr val="accent1">
                <a:alpha val="90000"/>
                <a:hueOff val="0"/>
                <a:satOff val="0"/>
                <a:lumOff val="0"/>
                <a:alphaOff val="-13333"/>
                <a:tint val="99000"/>
                <a:shade val="65000"/>
                <a:satMod val="155000"/>
              </a:schemeClr>
            </a:gs>
            <a:gs pos="100000">
              <a:schemeClr val="accent1">
                <a:alpha val="90000"/>
                <a:hueOff val="0"/>
                <a:satOff val="0"/>
                <a:lumOff val="0"/>
                <a:alphaOff val="-13333"/>
                <a:tint val="95500"/>
                <a:shade val="100000"/>
                <a:satMod val="155000"/>
              </a:schemeClr>
            </a:gs>
          </a:gsLst>
          <a:lin ang="16200000" scaled="0"/>
        </a:gra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3020" tIns="33020" rIns="33020" bIns="33020" numCol="1" spcCol="1270" anchor="ctr" anchorCtr="0">
          <a:noAutofit/>
        </a:bodyPr>
        <a:lstStyle/>
        <a:p>
          <a:pPr lvl="0" algn="ctr" defTabSz="577850">
            <a:lnSpc>
              <a:spcPct val="90000"/>
            </a:lnSpc>
            <a:spcBef>
              <a:spcPct val="0"/>
            </a:spcBef>
            <a:spcAft>
              <a:spcPct val="35000"/>
            </a:spcAft>
          </a:pPr>
          <a:r>
            <a:rPr lang="en-US" sz="1300" kern="1200" dirty="0" smtClean="0"/>
            <a:t>Form Builder </a:t>
          </a:r>
          <a:r>
            <a:rPr lang="en-US" sz="1300" b="1" kern="1200" dirty="0" err="1" smtClean="0"/>
            <a:t>XlsForm</a:t>
          </a:r>
          <a:r>
            <a:rPr lang="en-US" sz="1300" b="1" kern="1200" dirty="0" smtClean="0"/>
            <a:t>/ Web Form Builder</a:t>
          </a:r>
        </a:p>
        <a:p>
          <a:pPr lvl="0" algn="ctr" defTabSz="577850">
            <a:lnSpc>
              <a:spcPct val="90000"/>
            </a:lnSpc>
            <a:spcBef>
              <a:spcPct val="0"/>
            </a:spcBef>
            <a:spcAft>
              <a:spcPct val="35000"/>
            </a:spcAft>
          </a:pPr>
          <a:endParaRPr lang="en-US" sz="1300" b="1" kern="1200" dirty="0"/>
        </a:p>
      </dsp:txBody>
      <dsp:txXfrm>
        <a:off x="4862349" y="217173"/>
        <a:ext cx="1341490" cy="1083138"/>
      </dsp:txXfrm>
    </dsp:sp>
    <dsp:sp modelId="{08313104-A104-4A45-9C22-CA14E35C257E}">
      <dsp:nvSpPr>
        <dsp:cNvPr id="0" name=""/>
        <dsp:cNvSpPr/>
      </dsp:nvSpPr>
      <dsp:spPr>
        <a:xfrm rot="2356175">
          <a:off x="6402400" y="3610249"/>
          <a:ext cx="617552" cy="0"/>
        </a:xfrm>
        <a:custGeom>
          <a:avLst/>
          <a:gdLst/>
          <a:ahLst/>
          <a:cxnLst/>
          <a:rect l="0" t="0" r="0" b="0"/>
          <a:pathLst>
            <a:path>
              <a:moveTo>
                <a:pt x="0" y="0"/>
              </a:moveTo>
              <a:lnTo>
                <a:pt x="617552" y="0"/>
              </a:lnTo>
            </a:path>
          </a:pathLst>
        </a:custGeom>
        <a:noFill/>
        <a:ln w="55000" cap="flat" cmpd="thickThin" algn="ctr">
          <a:solidFill>
            <a:schemeClr val="accent1">
              <a:tint val="9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954D2376-386C-4126-BF2D-D1CD24D805F7}">
      <dsp:nvSpPr>
        <dsp:cNvPr id="0" name=""/>
        <dsp:cNvSpPr/>
      </dsp:nvSpPr>
      <dsp:spPr>
        <a:xfrm>
          <a:off x="6950223" y="3740716"/>
          <a:ext cx="1295675" cy="1189307"/>
        </a:xfrm>
        <a:prstGeom prst="roundRect">
          <a:avLst/>
        </a:prstGeom>
        <a:gradFill rotWithShape="0">
          <a:gsLst>
            <a:gs pos="0">
              <a:schemeClr val="accent1">
                <a:alpha val="90000"/>
                <a:hueOff val="0"/>
                <a:satOff val="0"/>
                <a:lumOff val="0"/>
                <a:alphaOff val="-26667"/>
                <a:shade val="15000"/>
                <a:satMod val="180000"/>
              </a:schemeClr>
            </a:gs>
            <a:gs pos="50000">
              <a:schemeClr val="accent1">
                <a:alpha val="90000"/>
                <a:hueOff val="0"/>
                <a:satOff val="0"/>
                <a:lumOff val="0"/>
                <a:alphaOff val="-26667"/>
                <a:shade val="45000"/>
                <a:satMod val="170000"/>
              </a:schemeClr>
            </a:gs>
            <a:gs pos="70000">
              <a:schemeClr val="accent1">
                <a:alpha val="90000"/>
                <a:hueOff val="0"/>
                <a:satOff val="0"/>
                <a:lumOff val="0"/>
                <a:alphaOff val="-26667"/>
                <a:tint val="99000"/>
                <a:shade val="65000"/>
                <a:satMod val="155000"/>
              </a:schemeClr>
            </a:gs>
            <a:gs pos="100000">
              <a:schemeClr val="accent1">
                <a:alpha val="90000"/>
                <a:hueOff val="0"/>
                <a:satOff val="0"/>
                <a:lumOff val="0"/>
                <a:alphaOff val="-26667"/>
                <a:tint val="95500"/>
                <a:shade val="100000"/>
                <a:satMod val="155000"/>
              </a:schemeClr>
            </a:gs>
          </a:gsLst>
          <a:lin ang="16200000" scaled="0"/>
        </a:gra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0480" tIns="30480" rIns="30480" bIns="30480" numCol="1" spcCol="1270" anchor="ctr" anchorCtr="0">
          <a:noAutofit/>
        </a:bodyPr>
        <a:lstStyle/>
        <a:p>
          <a:pPr lvl="0" algn="ctr" defTabSz="533400">
            <a:lnSpc>
              <a:spcPct val="90000"/>
            </a:lnSpc>
            <a:spcBef>
              <a:spcPct val="0"/>
            </a:spcBef>
            <a:spcAft>
              <a:spcPct val="35000"/>
            </a:spcAft>
          </a:pPr>
          <a:r>
            <a:rPr lang="en-US" sz="1200" kern="1200" dirty="0"/>
            <a:t>Data </a:t>
          </a:r>
          <a:r>
            <a:rPr lang="en-US" sz="1200" kern="1200" dirty="0" smtClean="0"/>
            <a:t>Collector</a:t>
          </a:r>
        </a:p>
        <a:p>
          <a:pPr lvl="0" algn="ctr" defTabSz="533400">
            <a:lnSpc>
              <a:spcPct val="90000"/>
            </a:lnSpc>
            <a:spcBef>
              <a:spcPct val="0"/>
            </a:spcBef>
            <a:spcAft>
              <a:spcPct val="35000"/>
            </a:spcAft>
          </a:pPr>
          <a:r>
            <a:rPr lang="en-US" sz="1200" b="1" kern="1200" dirty="0" smtClean="0"/>
            <a:t>ODK Collect</a:t>
          </a:r>
        </a:p>
        <a:p>
          <a:pPr lvl="0" algn="ctr" defTabSz="533400">
            <a:lnSpc>
              <a:spcPct val="90000"/>
            </a:lnSpc>
            <a:spcBef>
              <a:spcPct val="0"/>
            </a:spcBef>
            <a:spcAft>
              <a:spcPct val="35000"/>
            </a:spcAft>
          </a:pPr>
          <a:endParaRPr lang="en-US" sz="1200" b="1" kern="1200" dirty="0"/>
        </a:p>
      </dsp:txBody>
      <dsp:txXfrm>
        <a:off x="7008280" y="3798773"/>
        <a:ext cx="1179561" cy="1073193"/>
      </dsp:txXfrm>
    </dsp:sp>
    <dsp:sp modelId="{46284E8D-94C9-41D8-AE73-F2651D5AEB41}">
      <dsp:nvSpPr>
        <dsp:cNvPr id="0" name=""/>
        <dsp:cNvSpPr/>
      </dsp:nvSpPr>
      <dsp:spPr>
        <a:xfrm rot="8427470">
          <a:off x="4079727" y="3595774"/>
          <a:ext cx="568515" cy="0"/>
        </a:xfrm>
        <a:custGeom>
          <a:avLst/>
          <a:gdLst/>
          <a:ahLst/>
          <a:cxnLst/>
          <a:rect l="0" t="0" r="0" b="0"/>
          <a:pathLst>
            <a:path>
              <a:moveTo>
                <a:pt x="0" y="0"/>
              </a:moveTo>
              <a:lnTo>
                <a:pt x="568515" y="0"/>
              </a:lnTo>
            </a:path>
          </a:pathLst>
        </a:custGeom>
        <a:noFill/>
        <a:ln w="55000" cap="flat" cmpd="thickThin" algn="ctr">
          <a:solidFill>
            <a:schemeClr val="accent1">
              <a:tint val="9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B57C6274-B3F8-40BD-BB08-337599EE76F9}">
      <dsp:nvSpPr>
        <dsp:cNvPr id="0" name=""/>
        <dsp:cNvSpPr/>
      </dsp:nvSpPr>
      <dsp:spPr>
        <a:xfrm>
          <a:off x="2791478" y="3656344"/>
          <a:ext cx="1353299" cy="1358051"/>
        </a:xfrm>
        <a:prstGeom prst="roundRect">
          <a:avLst/>
        </a:prstGeom>
        <a:gradFill rotWithShape="0">
          <a:gsLst>
            <a:gs pos="0">
              <a:schemeClr val="accent1">
                <a:alpha val="90000"/>
                <a:hueOff val="0"/>
                <a:satOff val="0"/>
                <a:lumOff val="0"/>
                <a:alphaOff val="-40000"/>
                <a:shade val="15000"/>
                <a:satMod val="180000"/>
              </a:schemeClr>
            </a:gs>
            <a:gs pos="50000">
              <a:schemeClr val="accent1">
                <a:alpha val="90000"/>
                <a:hueOff val="0"/>
                <a:satOff val="0"/>
                <a:lumOff val="0"/>
                <a:alphaOff val="-40000"/>
                <a:shade val="45000"/>
                <a:satMod val="170000"/>
              </a:schemeClr>
            </a:gs>
            <a:gs pos="70000">
              <a:schemeClr val="accent1">
                <a:alpha val="90000"/>
                <a:hueOff val="0"/>
                <a:satOff val="0"/>
                <a:lumOff val="0"/>
                <a:alphaOff val="-40000"/>
                <a:tint val="99000"/>
                <a:shade val="65000"/>
                <a:satMod val="155000"/>
              </a:schemeClr>
            </a:gs>
            <a:gs pos="100000">
              <a:schemeClr val="accent1">
                <a:alpha val="90000"/>
                <a:hueOff val="0"/>
                <a:satOff val="0"/>
                <a:lumOff val="0"/>
                <a:alphaOff val="-40000"/>
                <a:tint val="95500"/>
                <a:shade val="100000"/>
                <a:satMod val="155000"/>
              </a:schemeClr>
            </a:gs>
          </a:gsLst>
          <a:lin ang="16200000" scaled="0"/>
        </a:gradFill>
        <a:ln>
          <a:noFill/>
        </a:ln>
        <a:effectLst>
          <a:outerShdw blurRad="50800" dist="381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5560" tIns="35560" rIns="35560" bIns="35560" numCol="1" spcCol="1270" anchor="ctr" anchorCtr="0">
          <a:noAutofit/>
        </a:bodyPr>
        <a:lstStyle/>
        <a:p>
          <a:pPr lvl="0" algn="ctr" defTabSz="622300">
            <a:lnSpc>
              <a:spcPct val="90000"/>
            </a:lnSpc>
            <a:spcBef>
              <a:spcPct val="0"/>
            </a:spcBef>
            <a:spcAft>
              <a:spcPct val="35000"/>
            </a:spcAft>
          </a:pPr>
          <a:r>
            <a:rPr lang="en-US" sz="1400" kern="1200" smtClean="0"/>
            <a:t>Data Manager </a:t>
          </a:r>
          <a:r>
            <a:rPr lang="en-US" sz="1400" b="1" u="none" kern="1200" smtClean="0"/>
            <a:t>www.ona.io</a:t>
          </a:r>
        </a:p>
        <a:p>
          <a:pPr lvl="0" algn="ctr" defTabSz="622300">
            <a:lnSpc>
              <a:spcPct val="90000"/>
            </a:lnSpc>
            <a:spcBef>
              <a:spcPct val="0"/>
            </a:spcBef>
            <a:spcAft>
              <a:spcPct val="35000"/>
            </a:spcAft>
          </a:pPr>
          <a:endParaRPr lang="en-US" sz="1400" b="1" kern="1200" dirty="0"/>
        </a:p>
      </dsp:txBody>
      <dsp:txXfrm>
        <a:off x="2857541" y="3722407"/>
        <a:ext cx="1221173" cy="12259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5A2906-4AB5-4700-A120-A2E9E9DBBA7C}">
      <dsp:nvSpPr>
        <dsp:cNvPr id="0" name=""/>
        <dsp:cNvSpPr/>
      </dsp:nvSpPr>
      <dsp:spPr>
        <a:xfrm>
          <a:off x="3429" y="879881"/>
          <a:ext cx="3343274" cy="1132582"/>
        </a:xfrm>
        <a:prstGeom prst="rect">
          <a:avLst/>
        </a:prstGeom>
        <a:solidFill>
          <a:schemeClr val="accent4">
            <a:alpha val="90000"/>
            <a:hueOff val="0"/>
            <a:satOff val="0"/>
            <a:lumOff val="0"/>
            <a:alphaOff val="0"/>
          </a:schemeClr>
        </a:solidFill>
        <a:ln w="55000" cap="flat" cmpd="thickThin" algn="ctr">
          <a:solidFill>
            <a:schemeClr val="accent4">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smtClean="0">
              <a:latin typeface="Gill Sans MT" panose="020B0502020104020203" pitchFamily="34" charset="0"/>
            </a:rPr>
            <a:t>USAID Mission</a:t>
          </a:r>
        </a:p>
        <a:p>
          <a:pPr lvl="0" algn="ctr" defTabSz="800100">
            <a:lnSpc>
              <a:spcPct val="90000"/>
            </a:lnSpc>
            <a:spcBef>
              <a:spcPct val="0"/>
            </a:spcBef>
            <a:spcAft>
              <a:spcPct val="35000"/>
            </a:spcAft>
          </a:pPr>
          <a:r>
            <a:rPr lang="en-US" sz="1800" kern="1200" dirty="0" smtClean="0">
              <a:latin typeface="Gill Sans MT" panose="020B0502020104020203" pitchFamily="34" charset="0"/>
            </a:rPr>
            <a:t>Ministry of Health and Wellness</a:t>
          </a:r>
        </a:p>
        <a:p>
          <a:pPr lvl="0" algn="ctr" defTabSz="800100">
            <a:lnSpc>
              <a:spcPct val="90000"/>
            </a:lnSpc>
            <a:spcBef>
              <a:spcPct val="0"/>
            </a:spcBef>
            <a:spcAft>
              <a:spcPct val="35000"/>
            </a:spcAft>
          </a:pPr>
          <a:r>
            <a:rPr lang="en-US" sz="1800" kern="1200" dirty="0" smtClean="0">
              <a:latin typeface="Gill Sans MT" panose="020B0502020104020203" pitchFamily="34" charset="0"/>
            </a:rPr>
            <a:t>ZAP team and management  </a:t>
          </a:r>
          <a:endParaRPr lang="en-US" sz="1800" kern="1200" dirty="0"/>
        </a:p>
      </dsp:txBody>
      <dsp:txXfrm>
        <a:off x="3429" y="879881"/>
        <a:ext cx="3343274" cy="1132582"/>
      </dsp:txXfrm>
    </dsp:sp>
    <dsp:sp modelId="{F30CA0A9-2F6A-4DA7-8C2E-2E34D51FDB92}">
      <dsp:nvSpPr>
        <dsp:cNvPr id="0" name=""/>
        <dsp:cNvSpPr/>
      </dsp:nvSpPr>
      <dsp:spPr>
        <a:xfrm>
          <a:off x="3429" y="2012463"/>
          <a:ext cx="3343274" cy="1633618"/>
        </a:xfrm>
        <a:prstGeom prst="rect">
          <a:avLst/>
        </a:prstGeom>
        <a:solidFill>
          <a:schemeClr val="accent4">
            <a:alpha val="90000"/>
            <a:tint val="40000"/>
            <a:hueOff val="0"/>
            <a:satOff val="0"/>
            <a:lumOff val="0"/>
            <a:alphaOff val="0"/>
          </a:schemeClr>
        </a:solidFill>
        <a:ln w="55000" cap="flat" cmpd="thickThin"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Strategic decisions</a:t>
          </a:r>
          <a:endParaRPr lang="en-US" sz="1800" kern="1200" dirty="0"/>
        </a:p>
        <a:p>
          <a:pPr marL="171450" lvl="1" indent="-171450" algn="l" defTabSz="800100">
            <a:lnSpc>
              <a:spcPct val="90000"/>
            </a:lnSpc>
            <a:spcBef>
              <a:spcPct val="0"/>
            </a:spcBef>
            <a:spcAft>
              <a:spcPct val="15000"/>
            </a:spcAft>
            <a:buChar char="••"/>
          </a:pPr>
          <a:r>
            <a:rPr lang="en-US" sz="1800" kern="1200" smtClean="0">
              <a:latin typeface="Gill Sans MT" panose="020B0502020104020203" pitchFamily="34" charset="0"/>
            </a:rPr>
            <a:t>Logistic verifications </a:t>
          </a:r>
          <a:endParaRPr lang="en-US" sz="1800" kern="1200" dirty="0">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Resource management</a:t>
          </a:r>
          <a:endParaRPr lang="en-US" sz="1800" kern="1200" dirty="0">
            <a:latin typeface="Gill Sans MT" panose="020B0502020104020203" pitchFamily="34" charset="0"/>
          </a:endParaRPr>
        </a:p>
      </dsp:txBody>
      <dsp:txXfrm>
        <a:off x="3429" y="2012463"/>
        <a:ext cx="3343274" cy="1633618"/>
      </dsp:txXfrm>
    </dsp:sp>
    <dsp:sp modelId="{5FD86ED2-F91D-491F-9077-4CFE1B6234E2}">
      <dsp:nvSpPr>
        <dsp:cNvPr id="0" name=""/>
        <dsp:cNvSpPr/>
      </dsp:nvSpPr>
      <dsp:spPr>
        <a:xfrm>
          <a:off x="3814762" y="879881"/>
          <a:ext cx="3343274" cy="1132582"/>
        </a:xfrm>
        <a:prstGeom prst="rect">
          <a:avLst/>
        </a:prstGeom>
        <a:solidFill>
          <a:schemeClr val="accent4">
            <a:alpha val="90000"/>
            <a:hueOff val="0"/>
            <a:satOff val="0"/>
            <a:lumOff val="0"/>
            <a:alphaOff val="-20000"/>
          </a:schemeClr>
        </a:solidFill>
        <a:ln w="55000" cap="flat" cmpd="thickThin" algn="ctr">
          <a:solidFill>
            <a:schemeClr val="accent4">
              <a:alpha val="90000"/>
              <a:hueOff val="0"/>
              <a:satOff val="0"/>
              <a:lumOff val="0"/>
              <a:alphaOff val="-2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smtClean="0">
              <a:latin typeface="Gill Sans MT" panose="020B0502020104020203" pitchFamily="34" charset="0"/>
            </a:rPr>
            <a:t>Vector Control Manager</a:t>
          </a:r>
        </a:p>
        <a:p>
          <a:pPr lvl="0" algn="ctr" defTabSz="800100">
            <a:lnSpc>
              <a:spcPct val="90000"/>
            </a:lnSpc>
            <a:spcBef>
              <a:spcPct val="0"/>
            </a:spcBef>
            <a:spcAft>
              <a:spcPct val="35000"/>
            </a:spcAft>
          </a:pPr>
          <a:r>
            <a:rPr lang="en-US" sz="1800" kern="1200" dirty="0" smtClean="0">
              <a:latin typeface="Gill Sans MT" panose="020B0502020104020203" pitchFamily="34" charset="0"/>
            </a:rPr>
            <a:t>Entomological Manager</a:t>
          </a:r>
          <a:endParaRPr lang="en-US" sz="1800" kern="1200" dirty="0"/>
        </a:p>
      </dsp:txBody>
      <dsp:txXfrm>
        <a:off x="3814762" y="879881"/>
        <a:ext cx="3343274" cy="1132582"/>
      </dsp:txXfrm>
    </dsp:sp>
    <dsp:sp modelId="{EF339634-C36D-4299-AD6A-21C1E450DE0C}">
      <dsp:nvSpPr>
        <dsp:cNvPr id="0" name=""/>
        <dsp:cNvSpPr/>
      </dsp:nvSpPr>
      <dsp:spPr>
        <a:xfrm>
          <a:off x="3814762" y="2012463"/>
          <a:ext cx="3343274" cy="1633618"/>
        </a:xfrm>
        <a:prstGeom prst="rect">
          <a:avLst/>
        </a:prstGeom>
        <a:solidFill>
          <a:schemeClr val="accent4">
            <a:alpha val="90000"/>
            <a:tint val="40000"/>
            <a:hueOff val="0"/>
            <a:satOff val="0"/>
            <a:lumOff val="0"/>
            <a:alphaOff val="0"/>
          </a:schemeClr>
        </a:solidFill>
        <a:ln w="55000" cap="flat" cmpd="thickThin"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Identify gaps in strategies and operations.</a:t>
          </a:r>
          <a:endParaRPr lang="en-US" sz="1800" kern="1200" dirty="0"/>
        </a:p>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Schedule revisits</a:t>
          </a:r>
          <a:endParaRPr lang="en-US" sz="1800" kern="1200" dirty="0">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Define routes for field operations</a:t>
          </a:r>
          <a:endParaRPr lang="en-US" sz="1800" kern="1200" dirty="0">
            <a:latin typeface="Gill Sans MT" panose="020B0502020104020203" pitchFamily="34" charset="0"/>
          </a:endParaRPr>
        </a:p>
      </dsp:txBody>
      <dsp:txXfrm>
        <a:off x="3814762" y="2012463"/>
        <a:ext cx="3343274" cy="1633618"/>
      </dsp:txXfrm>
    </dsp:sp>
    <dsp:sp modelId="{3F61F020-F34F-4A59-8F21-C67C1DF25F89}">
      <dsp:nvSpPr>
        <dsp:cNvPr id="0" name=""/>
        <dsp:cNvSpPr/>
      </dsp:nvSpPr>
      <dsp:spPr>
        <a:xfrm>
          <a:off x="7626096" y="879881"/>
          <a:ext cx="3343274" cy="1132582"/>
        </a:xfrm>
        <a:prstGeom prst="rect">
          <a:avLst/>
        </a:prstGeom>
        <a:solidFill>
          <a:schemeClr val="accent4">
            <a:alpha val="90000"/>
            <a:hueOff val="0"/>
            <a:satOff val="0"/>
            <a:lumOff val="0"/>
            <a:alphaOff val="-40000"/>
          </a:schemeClr>
        </a:solidFill>
        <a:ln w="55000" cap="flat" cmpd="thickThin" algn="ctr">
          <a:solidFill>
            <a:schemeClr val="accent4">
              <a:alpha val="90000"/>
              <a:hueOff val="0"/>
              <a:satOff val="0"/>
              <a:lumOff val="0"/>
              <a:alpha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smtClean="0">
              <a:latin typeface="Gill Sans MT" panose="020B0502020104020203" pitchFamily="34" charset="0"/>
            </a:rPr>
            <a:t>Field Coordinators</a:t>
          </a:r>
        </a:p>
        <a:p>
          <a:pPr lvl="0" algn="ctr" defTabSz="800100">
            <a:lnSpc>
              <a:spcPct val="90000"/>
            </a:lnSpc>
            <a:spcBef>
              <a:spcPct val="0"/>
            </a:spcBef>
            <a:spcAft>
              <a:spcPct val="35000"/>
            </a:spcAft>
          </a:pPr>
          <a:r>
            <a:rPr lang="en-US" sz="1800" kern="1200" dirty="0" smtClean="0">
              <a:latin typeface="Gill Sans MT" panose="020B0502020104020203" pitchFamily="34" charset="0"/>
            </a:rPr>
            <a:t>Data Officers</a:t>
          </a:r>
          <a:endParaRPr lang="en-US" sz="1800" kern="1200" dirty="0"/>
        </a:p>
      </dsp:txBody>
      <dsp:txXfrm>
        <a:off x="7626096" y="879881"/>
        <a:ext cx="3343274" cy="1132582"/>
      </dsp:txXfrm>
    </dsp:sp>
    <dsp:sp modelId="{A28E0E2A-B828-4FBD-BC9B-C291838CBFA0}">
      <dsp:nvSpPr>
        <dsp:cNvPr id="0" name=""/>
        <dsp:cNvSpPr/>
      </dsp:nvSpPr>
      <dsp:spPr>
        <a:xfrm>
          <a:off x="7626096" y="2012463"/>
          <a:ext cx="3343274" cy="1633618"/>
        </a:xfrm>
        <a:prstGeom prst="rect">
          <a:avLst/>
        </a:prstGeom>
        <a:solidFill>
          <a:schemeClr val="accent4">
            <a:alpha val="90000"/>
            <a:tint val="40000"/>
            <a:hueOff val="0"/>
            <a:satOff val="0"/>
            <a:lumOff val="0"/>
            <a:alphaOff val="0"/>
          </a:schemeClr>
        </a:solidFill>
        <a:ln w="55000" cap="flat" cmpd="thickThin" algn="ctr">
          <a:solidFill>
            <a:schemeClr val="accent4">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Monitor team performance</a:t>
          </a:r>
          <a:endParaRPr lang="en-US" sz="1800" kern="1200" dirty="0"/>
        </a:p>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Schedule spot check visits</a:t>
          </a:r>
          <a:endParaRPr lang="en-US" sz="1800" kern="1200" dirty="0">
            <a:latin typeface="Gill Sans MT" panose="020B0502020104020203" pitchFamily="34" charset="0"/>
          </a:endParaRPr>
        </a:p>
        <a:p>
          <a:pPr marL="171450" lvl="1" indent="-171450" algn="l" defTabSz="800100">
            <a:lnSpc>
              <a:spcPct val="90000"/>
            </a:lnSpc>
            <a:spcBef>
              <a:spcPct val="0"/>
            </a:spcBef>
            <a:spcAft>
              <a:spcPct val="15000"/>
            </a:spcAft>
            <a:buChar char="••"/>
          </a:pPr>
          <a:r>
            <a:rPr lang="en-US" sz="1800" kern="1200" dirty="0" smtClean="0">
              <a:latin typeface="Gill Sans MT" panose="020B0502020104020203" pitchFamily="34" charset="0"/>
            </a:rPr>
            <a:t>Other internal data quality checks</a:t>
          </a:r>
          <a:endParaRPr lang="en-US" sz="1800" kern="1200" dirty="0">
            <a:latin typeface="Gill Sans MT" panose="020B0502020104020203" pitchFamily="34" charset="0"/>
          </a:endParaRPr>
        </a:p>
      </dsp:txBody>
      <dsp:txXfrm>
        <a:off x="7626096" y="2012463"/>
        <a:ext cx="3343274" cy="1633618"/>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735982-B2C1-4ED0-9882-0256480D1057}" type="datetimeFigureOut">
              <a:rPr lang="en-US" smtClean="0"/>
              <a:t>9/16/2019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9958A0-C6AD-4D13-A8AA-37021D66C658}" type="slidenum">
              <a:rPr lang="en-US" smtClean="0"/>
              <a:t>‹#›</a:t>
            </a:fld>
            <a:endParaRPr lang="en-US"/>
          </a:p>
        </p:txBody>
      </p:sp>
    </p:spTree>
    <p:extLst>
      <p:ext uri="{BB962C8B-B14F-4D97-AF65-F5344CB8AC3E}">
        <p14:creationId xmlns:p14="http://schemas.microsoft.com/office/powerpoint/2010/main" val="138457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AB9958A0-C6AD-4D13-A8AA-37021D66C658}" type="slidenum">
              <a:rPr lang="en-US" smtClean="0"/>
              <a:t>3</a:t>
            </a:fld>
            <a:endParaRPr lang="en-US"/>
          </a:p>
        </p:txBody>
      </p:sp>
    </p:spTree>
    <p:extLst>
      <p:ext uri="{BB962C8B-B14F-4D97-AF65-F5344CB8AC3E}">
        <p14:creationId xmlns:p14="http://schemas.microsoft.com/office/powerpoint/2010/main" val="4054407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ZAP</a:t>
            </a:r>
            <a:r>
              <a:rPr lang="en-US" baseline="0" dirty="0" smtClean="0"/>
              <a:t> Data Flow. Currently ZAP uses Form Builder or XLS forms via XLS coding to develop forms for data input. Data collection is done by the free app ODK Collect then the data is sent to a server and stored on our free data manager ONA, </a:t>
            </a:r>
          </a:p>
          <a:p>
            <a:r>
              <a:rPr lang="en-US" baseline="0" dirty="0" smtClean="0"/>
              <a:t>Afterwards that data is integrated into out analytical software called Tableau desktop.</a:t>
            </a:r>
            <a:endParaRPr lang="en-US" dirty="0"/>
          </a:p>
        </p:txBody>
      </p:sp>
      <p:sp>
        <p:nvSpPr>
          <p:cNvPr id="4" name="Slide Number Placeholder 3"/>
          <p:cNvSpPr>
            <a:spLocks noGrp="1"/>
          </p:cNvSpPr>
          <p:nvPr>
            <p:ph type="sldNum" sz="quarter" idx="10"/>
          </p:nvPr>
        </p:nvSpPr>
        <p:spPr/>
        <p:txBody>
          <a:bodyPr/>
          <a:lstStyle/>
          <a:p>
            <a:pPr>
              <a:defRPr/>
            </a:pPr>
            <a:fld id="{92328A79-FB53-41B7-9286-1BCC68213DBC}" type="slidenum">
              <a:rPr lang="en-US" smtClean="0"/>
              <a:pPr>
                <a:defRPr/>
              </a:pPr>
              <a:t>4</a:t>
            </a:fld>
            <a:endParaRPr lang="en-US" dirty="0"/>
          </a:p>
        </p:txBody>
      </p:sp>
    </p:spTree>
    <p:extLst>
      <p:ext uri="{BB962C8B-B14F-4D97-AF65-F5344CB8AC3E}">
        <p14:creationId xmlns:p14="http://schemas.microsoft.com/office/powerpoint/2010/main" val="698512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9958A0-C6AD-4D13-A8AA-37021D66C658}" type="slidenum">
              <a:rPr lang="en-US" smtClean="0"/>
              <a:t>5</a:t>
            </a:fld>
            <a:endParaRPr lang="en-US"/>
          </a:p>
        </p:txBody>
      </p:sp>
    </p:spTree>
    <p:extLst>
      <p:ext uri="{BB962C8B-B14F-4D97-AF65-F5344CB8AC3E}">
        <p14:creationId xmlns:p14="http://schemas.microsoft.com/office/powerpoint/2010/main" val="41039434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9958A0-C6AD-4D13-A8AA-37021D66C658}" type="slidenum">
              <a:rPr lang="en-US" smtClean="0"/>
              <a:t>7</a:t>
            </a:fld>
            <a:endParaRPr lang="en-US"/>
          </a:p>
        </p:txBody>
      </p:sp>
    </p:spTree>
    <p:extLst>
      <p:ext uri="{BB962C8B-B14F-4D97-AF65-F5344CB8AC3E}">
        <p14:creationId xmlns:p14="http://schemas.microsoft.com/office/powerpoint/2010/main" val="608061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9958A0-C6AD-4D13-A8AA-37021D66C658}" type="slidenum">
              <a:rPr lang="en-US" smtClean="0"/>
              <a:t>9</a:t>
            </a:fld>
            <a:endParaRPr lang="en-US"/>
          </a:p>
        </p:txBody>
      </p:sp>
    </p:spTree>
    <p:extLst>
      <p:ext uri="{BB962C8B-B14F-4D97-AF65-F5344CB8AC3E}">
        <p14:creationId xmlns:p14="http://schemas.microsoft.com/office/powerpoint/2010/main" val="3668940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B9958A0-C6AD-4D13-A8AA-37021D66C658}" type="slidenum">
              <a:rPr lang="en-US" smtClean="0"/>
              <a:t>10</a:t>
            </a:fld>
            <a:endParaRPr lang="en-US"/>
          </a:p>
        </p:txBody>
      </p:sp>
    </p:spTree>
    <p:extLst>
      <p:ext uri="{BB962C8B-B14F-4D97-AF65-F5344CB8AC3E}">
        <p14:creationId xmlns:p14="http://schemas.microsoft.com/office/powerpoint/2010/main" val="21688110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0" y="894"/>
            <a:ext cx="12198271" cy="6861527"/>
          </a:xfrm>
          <a:prstGeom prst="rect">
            <a:avLst/>
          </a:prstGeom>
        </p:spPr>
      </p:pic>
      <p:sp>
        <p:nvSpPr>
          <p:cNvPr id="10" name="Right Triangle 9"/>
          <p:cNvSpPr/>
          <p:nvPr/>
        </p:nvSpPr>
        <p:spPr>
          <a:xfrm>
            <a:off x="1"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sz="1800" dirty="0"/>
          </a:p>
        </p:txBody>
      </p:sp>
      <p:grpSp>
        <p:nvGrpSpPr>
          <p:cNvPr id="4" name="Group 3"/>
          <p:cNvGrpSpPr/>
          <p:nvPr/>
        </p:nvGrpSpPr>
        <p:grpSpPr>
          <a:xfrm>
            <a:off x="2743200" y="5593768"/>
            <a:ext cx="6259339" cy="959432"/>
            <a:chOff x="2163496" y="5593768"/>
            <a:chExt cx="4694504" cy="959432"/>
          </a:xfrm>
        </p:grpSpPr>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619768" y="5714999"/>
              <a:ext cx="1238232" cy="718115"/>
            </a:xfrm>
            <a:prstGeom prst="rect">
              <a:avLst/>
            </a:prstGeom>
          </p:spPr>
        </p:pic>
        <p:pic>
          <p:nvPicPr>
            <p:cNvPr id="2" name="Picture 1"/>
            <p:cNvPicPr>
              <a:picLocks noChangeAspect="1"/>
            </p:cNvPicPr>
            <p:nvPr userDrawn="1"/>
          </p:nvPicPr>
          <p:blipFill rotWithShape="1">
            <a:blip r:embed="rId4" cstate="print">
              <a:extLst>
                <a:ext uri="{28A0092B-C50C-407E-A947-70E740481C1C}">
                  <a14:useLocalDpi xmlns:a14="http://schemas.microsoft.com/office/drawing/2010/main" val="0"/>
                </a:ext>
              </a:extLst>
            </a:blip>
            <a:srcRect l="7645" t="14690" r="5140" b="14689"/>
            <a:stretch/>
          </p:blipFill>
          <p:spPr>
            <a:xfrm>
              <a:off x="2163496" y="5593768"/>
              <a:ext cx="3045918" cy="959432"/>
            </a:xfrm>
            <a:prstGeom prst="rect">
              <a:avLst/>
            </a:prstGeom>
          </p:spPr>
        </p:pic>
      </p:grpSp>
    </p:spTree>
    <p:extLst>
      <p:ext uri="{BB962C8B-B14F-4D97-AF65-F5344CB8AC3E}">
        <p14:creationId xmlns:p14="http://schemas.microsoft.com/office/powerpoint/2010/main" val="4228382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4EB81-E3B7-4AE2-8988-99F662EFB530}" type="slidenum">
              <a:rPr lang="en-US" smtClean="0"/>
              <a:t>‹#›</a:t>
            </a:fld>
            <a:endParaRPr lang="en-US"/>
          </a:p>
        </p:txBody>
      </p:sp>
      <p:sp>
        <p:nvSpPr>
          <p:cNvPr id="7" name="Title 6"/>
          <p:cNvSpPr>
            <a:spLocks noGrp="1"/>
          </p:cNvSpPr>
          <p:nvPr>
            <p:ph type="title"/>
          </p:nvPr>
        </p:nvSpPr>
        <p:spPr/>
        <p:txBody>
          <a:bodyPr rtlCol="0"/>
          <a:lstStyle/>
          <a:p>
            <a:r>
              <a:rPr lang="en-US"/>
              <a:t>Click to edit Master title style</a:t>
            </a:r>
          </a:p>
        </p:txBody>
      </p:sp>
    </p:spTree>
    <p:extLst>
      <p:ext uri="{BB962C8B-B14F-4D97-AF65-F5344CB8AC3E}">
        <p14:creationId xmlns:p14="http://schemas.microsoft.com/office/powerpoint/2010/main" val="1924315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1676402"/>
            <a:ext cx="5181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4EB81-E3B7-4AE2-8988-99F662EFB530}" type="slidenum">
              <a:rPr lang="en-US" smtClean="0"/>
              <a:t>‹#›</a:t>
            </a:fld>
            <a:endParaRPr lang="en-US"/>
          </a:p>
        </p:txBody>
      </p:sp>
      <p:sp>
        <p:nvSpPr>
          <p:cNvPr id="7" name="Title 6"/>
          <p:cNvSpPr>
            <a:spLocks noGrp="1"/>
          </p:cNvSpPr>
          <p:nvPr>
            <p:ph type="title"/>
          </p:nvPr>
        </p:nvSpPr>
        <p:spPr/>
        <p:txBody>
          <a:bodyPr rtlCol="0"/>
          <a:lstStyle/>
          <a:p>
            <a:r>
              <a:rPr lang="en-US"/>
              <a:t>Click to edit Master title style</a:t>
            </a:r>
          </a:p>
        </p:txBody>
      </p:sp>
      <p:sp>
        <p:nvSpPr>
          <p:cNvPr id="8" name="Content Placeholder 2"/>
          <p:cNvSpPr>
            <a:spLocks noGrp="1"/>
          </p:cNvSpPr>
          <p:nvPr>
            <p:ph idx="13"/>
          </p:nvPr>
        </p:nvSpPr>
        <p:spPr>
          <a:xfrm>
            <a:off x="6400800" y="1676402"/>
            <a:ext cx="5181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6908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34EB81-E3B7-4AE2-8988-99F662EFB530}" type="slidenum">
              <a:rPr lang="en-US" smtClean="0"/>
              <a:t>‹#›</a:t>
            </a:fld>
            <a:endParaRPr lang="en-US"/>
          </a:p>
        </p:txBody>
      </p:sp>
      <p:sp>
        <p:nvSpPr>
          <p:cNvPr id="7" name="Title 6"/>
          <p:cNvSpPr>
            <a:spLocks noGrp="1"/>
          </p:cNvSpPr>
          <p:nvPr>
            <p:ph type="title"/>
          </p:nvPr>
        </p:nvSpPr>
        <p:spPr/>
        <p:txBody>
          <a:bodyPr rtlCol="0"/>
          <a:lstStyle/>
          <a:p>
            <a:r>
              <a:rPr lang="en-US"/>
              <a:t>Click to edit Master title style</a:t>
            </a:r>
          </a:p>
        </p:txBody>
      </p:sp>
      <p:graphicFrame>
        <p:nvGraphicFramePr>
          <p:cNvPr id="9" name="Content Placeholder 3"/>
          <p:cNvGraphicFramePr>
            <a:graphicFrameLocks/>
          </p:cNvGraphicFramePr>
          <p:nvPr>
            <p:extLst>
              <p:ext uri="{D42A27DB-BD31-4B8C-83A1-F6EECF244321}">
                <p14:modId xmlns:p14="http://schemas.microsoft.com/office/powerpoint/2010/main" val="72397679"/>
              </p:ext>
            </p:extLst>
          </p:nvPr>
        </p:nvGraphicFramePr>
        <p:xfrm>
          <a:off x="609600" y="1676402"/>
          <a:ext cx="10972800" cy="45259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90118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34EB81-E3B7-4AE2-8988-99F662EFB530}" type="slidenum">
              <a:rPr lang="en-US" smtClean="0"/>
              <a:t>‹#›</a:t>
            </a:fld>
            <a:endParaRPr lang="en-US"/>
          </a:p>
        </p:txBody>
      </p:sp>
      <p:sp>
        <p:nvSpPr>
          <p:cNvPr id="5" name="Title 6"/>
          <p:cNvSpPr>
            <a:spLocks noGrp="1"/>
          </p:cNvSpPr>
          <p:nvPr>
            <p:ph type="title"/>
          </p:nvPr>
        </p:nvSpPr>
        <p:spPr>
          <a:xfrm>
            <a:off x="609600" y="274638"/>
            <a:ext cx="10972800" cy="1143000"/>
          </a:xfrm>
        </p:spPr>
        <p:txBody>
          <a:bodyPr rtlCol="0"/>
          <a:lstStyle/>
          <a:p>
            <a:r>
              <a:rPr lang="en-US"/>
              <a:t>Click to edit Master title style</a:t>
            </a:r>
          </a:p>
        </p:txBody>
      </p:sp>
    </p:spTree>
    <p:extLst>
      <p:ext uri="{BB962C8B-B14F-4D97-AF65-F5344CB8AC3E}">
        <p14:creationId xmlns:p14="http://schemas.microsoft.com/office/powerpoint/2010/main" val="3507580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5"/>
            <a:ext cx="10363200" cy="1362075"/>
          </a:xfrm>
        </p:spPr>
        <p:txBody>
          <a:bodyPr anchor="t"/>
          <a:lstStyle>
            <a:lvl1pPr algn="ctr">
              <a:defRPr sz="4000" b="1" cap="all">
                <a:solidFill>
                  <a:srgbClr val="C2113A"/>
                </a:solidFill>
              </a:defRPr>
            </a:lvl1pPr>
          </a:lstStyle>
          <a:p>
            <a:r>
              <a:rPr lang="en-US"/>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a:lvl1pPr>
          </a:lstStyle>
          <a:p>
            <a:fld id="{6B34EB81-E3B7-4AE2-8988-99F662EFB530}" type="slidenum">
              <a:rPr lang="en-US" smtClean="0"/>
              <a:t>‹#›</a:t>
            </a:fld>
            <a:endParaRPr lang="en-US"/>
          </a:p>
        </p:txBody>
      </p:sp>
    </p:spTree>
    <p:extLst>
      <p:ext uri="{BB962C8B-B14F-4D97-AF65-F5344CB8AC3E}">
        <p14:creationId xmlns:p14="http://schemas.microsoft.com/office/powerpoint/2010/main" val="410205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36944B2-5E4D-4BF5-97B6-F835B0839A17}" type="datetimeFigureOut">
              <a:rPr lang="en-US" smtClean="0"/>
              <a:t>9/16/2019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5BDC61-FD78-47B8-A97C-FDC8B8D2DAB4}" type="slidenum">
              <a:rPr lang="en-US" smtClean="0"/>
              <a:t>‹#›</a:t>
            </a:fld>
            <a:endParaRPr lang="en-US"/>
          </a:p>
        </p:txBody>
      </p:sp>
    </p:spTree>
    <p:extLst>
      <p:ext uri="{BB962C8B-B14F-4D97-AF65-F5344CB8AC3E}">
        <p14:creationId xmlns:p14="http://schemas.microsoft.com/office/powerpoint/2010/main" val="260680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1"/>
            <a:ext cx="12192000" cy="1170431"/>
          </a:xfrm>
          <a:prstGeom prst="rect">
            <a:avLst/>
          </a:prstGeom>
        </p:spPr>
      </p:pic>
      <p:sp>
        <p:nvSpPr>
          <p:cNvPr id="9" name="Title Placeholder 8"/>
          <p:cNvSpPr>
            <a:spLocks noGrp="1"/>
          </p:cNvSpPr>
          <p:nvPr>
            <p:ph type="title"/>
          </p:nvPr>
        </p:nvSpPr>
        <p:spPr>
          <a:xfrm>
            <a:off x="684391" y="246962"/>
            <a:ext cx="10972800" cy="896039"/>
          </a:xfrm>
          <a:prstGeom prst="rect">
            <a:avLst/>
          </a:prstGeom>
        </p:spPr>
        <p:txBody>
          <a:bodyPr vert="horz" anchor="ctr">
            <a:normAutofit/>
            <a:scene3d>
              <a:camera prst="orthographicFront"/>
              <a:lightRig rig="soft" dir="t"/>
            </a:scene3d>
            <a:sp3d prstMaterial="softEdge">
              <a:bevelT w="25400" h="25400"/>
            </a:sp3d>
          </a:bodyPr>
          <a:lstStyle/>
          <a:p>
            <a:r>
              <a:rPr lang="en-US"/>
              <a:t>Click to edit Master title style</a:t>
            </a:r>
            <a:endParaRPr lang="en-US" dirty="0"/>
          </a:p>
        </p:txBody>
      </p:sp>
      <p:sp>
        <p:nvSpPr>
          <p:cNvPr id="30" name="Text Placeholder 29"/>
          <p:cNvSpPr>
            <a:spLocks noGrp="1"/>
          </p:cNvSpPr>
          <p:nvPr>
            <p:ph type="body" idx="1"/>
          </p:nvPr>
        </p:nvSpPr>
        <p:spPr>
          <a:xfrm>
            <a:off x="609600" y="1676402"/>
            <a:ext cx="10972800" cy="4525963"/>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Footer Placeholder 21"/>
          <p:cNvSpPr>
            <a:spLocks noGrp="1"/>
          </p:cNvSpPr>
          <p:nvPr>
            <p:ph type="ftr" sz="quarter" idx="3"/>
          </p:nvPr>
        </p:nvSpPr>
        <p:spPr>
          <a:xfrm>
            <a:off x="609604" y="6400805"/>
            <a:ext cx="3134241" cy="365125"/>
          </a:xfrm>
          <a:prstGeom prst="rect">
            <a:avLst/>
          </a:prstGeom>
        </p:spPr>
        <p:txBody>
          <a:bodyPr vert="horz" anchor="b"/>
          <a:lstStyle>
            <a:lvl1pPr algn="r">
              <a:defRPr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11529696" y="6407949"/>
            <a:ext cx="487680" cy="365125"/>
          </a:xfrm>
          <a:prstGeom prst="rect">
            <a:avLst/>
          </a:prstGeom>
        </p:spPr>
        <p:txBody>
          <a:bodyPr vert="horz" anchor="b"/>
          <a:lstStyle>
            <a:lvl1pPr algn="r">
              <a:defRPr sz="1000" b="0">
                <a:solidFill>
                  <a:schemeClr val="tx1"/>
                </a:solidFill>
              </a:defRPr>
            </a:lvl1pPr>
            <a:extLst/>
          </a:lstStyle>
          <a:p>
            <a:fld id="{6B34EB81-E3B7-4AE2-8988-99F662EFB530}" type="slidenum">
              <a:rPr lang="en-US" smtClean="0"/>
              <a:t>‹#›</a:t>
            </a:fld>
            <a:endParaRPr lang="en-US"/>
          </a:p>
        </p:txBody>
      </p:sp>
    </p:spTree>
    <p:extLst>
      <p:ext uri="{BB962C8B-B14F-4D97-AF65-F5344CB8AC3E}">
        <p14:creationId xmlns:p14="http://schemas.microsoft.com/office/powerpoint/2010/main" val="23964290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8" r:id="rId7"/>
  </p:sldLayoutIdLst>
  <p:txStyles>
    <p:titleStyle>
      <a:lvl1pPr algn="r" rtl="0" eaLnBrk="1" latinLnBrk="0" hangingPunct="1">
        <a:spcBef>
          <a:spcPct val="0"/>
        </a:spcBef>
        <a:buNone/>
        <a:defRPr sz="3600" b="0" kern="1200">
          <a:solidFill>
            <a:schemeClr val="bg1"/>
          </a:solidFill>
          <a:effectLst/>
          <a:latin typeface="+mj-lt"/>
          <a:ea typeface="+mj-ea"/>
          <a:cs typeface="+mj-cs"/>
        </a:defRPr>
      </a:lvl1pPr>
      <a:extLst/>
    </p:titleStyle>
    <p:bodyStyle>
      <a:lvl1pPr marL="365760" indent="-256032" algn="l" rtl="0" eaLnBrk="1" latinLnBrk="0" hangingPunct="1">
        <a:spcBef>
          <a:spcPts val="400"/>
        </a:spcBef>
        <a:spcAft>
          <a:spcPts val="0"/>
        </a:spcAft>
        <a:buClr>
          <a:srgbClr val="C2113A"/>
        </a:buClr>
        <a:buSzPct val="65000"/>
        <a:buFont typeface="Wingdings 3"/>
        <a:buChar char=""/>
        <a:defRPr sz="3200" kern="1200">
          <a:solidFill>
            <a:schemeClr val="tx1"/>
          </a:solidFill>
          <a:latin typeface="+mn-lt"/>
          <a:ea typeface="+mn-ea"/>
          <a:cs typeface="+mn-cs"/>
        </a:defRPr>
      </a:lvl1pPr>
      <a:lvl2pPr marL="621792" indent="-228600" algn="l" rtl="0" eaLnBrk="1" latinLnBrk="0" hangingPunct="1">
        <a:spcBef>
          <a:spcPts val="324"/>
        </a:spcBef>
        <a:buClr>
          <a:srgbClr val="C2113A"/>
        </a:buClr>
        <a:buFont typeface="Verdana"/>
        <a:buChar char="◦"/>
        <a:defRPr sz="28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sz="26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sz="24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sz="22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sz="1600" kern="1200" baseline="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11" Type="http://schemas.openxmlformats.org/officeDocument/2006/relationships/image" Target="../media/image10.png"/><Relationship Id="rId5" Type="http://schemas.openxmlformats.org/officeDocument/2006/relationships/diagramQuickStyle" Target="../diagrams/quickStyle1.xml"/><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diagramLayout" Target="../diagrams/layout1.xml"/><Relationship Id="rId9" Type="http://schemas.openxmlformats.org/officeDocument/2006/relationships/image" Target="../media/image8.png"/><Relationship Id="rId14" Type="http://schemas.openxmlformats.org/officeDocument/2006/relationships/image" Target="../media/image13.jpe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comments" Target="../comments/comment4.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comments" Target="../comments/comment5.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1828" y="1347773"/>
            <a:ext cx="8782294" cy="892552"/>
          </a:xfrm>
          <a:prstGeom prst="rect">
            <a:avLst/>
          </a:prstGeom>
        </p:spPr>
        <p:txBody>
          <a:bodyPr wrap="square">
            <a:spAutoFit/>
          </a:bodyPr>
          <a:lstStyle/>
          <a:p>
            <a:r>
              <a:rPr lang="en-US" sz="2600" dirty="0">
                <a:solidFill>
                  <a:prstClr val="white"/>
                </a:solidFill>
                <a:latin typeface="Gill Sans MT" panose="020B0502020104020203" pitchFamily="34" charset="0"/>
                <a:ea typeface="+mj-ea"/>
                <a:cs typeface="Arial" panose="020B0604020202020204" pitchFamily="34" charset="0"/>
              </a:rPr>
              <a:t>Use of real time and spatial data for </a:t>
            </a:r>
            <a:r>
              <a:rPr lang="en-US" sz="2600" i="1" dirty="0" err="1">
                <a:solidFill>
                  <a:prstClr val="white"/>
                </a:solidFill>
                <a:latin typeface="Gill Sans MT" panose="020B0502020104020203" pitchFamily="34" charset="0"/>
                <a:ea typeface="+mj-ea"/>
                <a:cs typeface="Arial" panose="020B0604020202020204" pitchFamily="34" charset="0"/>
              </a:rPr>
              <a:t>Aedes</a:t>
            </a:r>
            <a:r>
              <a:rPr lang="en-US" sz="2600" i="1" dirty="0">
                <a:solidFill>
                  <a:prstClr val="white"/>
                </a:solidFill>
                <a:latin typeface="Gill Sans MT" panose="020B0502020104020203" pitchFamily="34" charset="0"/>
                <a:ea typeface="+mj-ea"/>
                <a:cs typeface="Arial" panose="020B0604020202020204" pitchFamily="34" charset="0"/>
              </a:rPr>
              <a:t> </a:t>
            </a:r>
            <a:r>
              <a:rPr lang="en-US" sz="2600" i="1" dirty="0" err="1">
                <a:solidFill>
                  <a:prstClr val="white"/>
                </a:solidFill>
                <a:latin typeface="Gill Sans MT" panose="020B0502020104020203" pitchFamily="34" charset="0"/>
                <a:ea typeface="+mj-ea"/>
                <a:cs typeface="Arial" panose="020B0604020202020204" pitchFamily="34" charset="0"/>
              </a:rPr>
              <a:t>aegypti</a:t>
            </a:r>
            <a:r>
              <a:rPr lang="en-US" sz="2600" i="1" dirty="0">
                <a:solidFill>
                  <a:prstClr val="white"/>
                </a:solidFill>
                <a:latin typeface="Gill Sans MT" panose="020B0502020104020203" pitchFamily="34" charset="0"/>
                <a:ea typeface="+mj-ea"/>
                <a:cs typeface="Arial" panose="020B0604020202020204" pitchFamily="34" charset="0"/>
              </a:rPr>
              <a:t> </a:t>
            </a:r>
            <a:r>
              <a:rPr lang="en-US" sz="2600" dirty="0">
                <a:solidFill>
                  <a:prstClr val="white"/>
                </a:solidFill>
                <a:latin typeface="Gill Sans MT" panose="020B0502020104020203" pitchFamily="34" charset="0"/>
                <a:ea typeface="+mj-ea"/>
                <a:cs typeface="Arial" panose="020B0604020202020204" pitchFamily="34" charset="0"/>
              </a:rPr>
              <a:t>monitoring to improve vector control response in Jamaica.</a:t>
            </a:r>
            <a:endParaRPr lang="en-US" dirty="0">
              <a:latin typeface="Gill Sans MT" panose="020B0502020104020203" pitchFamily="34" charset="0"/>
            </a:endParaRPr>
          </a:p>
        </p:txBody>
      </p:sp>
      <p:sp>
        <p:nvSpPr>
          <p:cNvPr id="3" name="TextBox 2"/>
          <p:cNvSpPr txBox="1"/>
          <p:nvPr/>
        </p:nvSpPr>
        <p:spPr>
          <a:xfrm>
            <a:off x="456128" y="2971800"/>
            <a:ext cx="10021371" cy="1631216"/>
          </a:xfrm>
          <a:prstGeom prst="rect">
            <a:avLst/>
          </a:prstGeom>
          <a:noFill/>
        </p:spPr>
        <p:txBody>
          <a:bodyPr wrap="square" rtlCol="0">
            <a:spAutoFit/>
          </a:bodyPr>
          <a:lstStyle/>
          <a:p>
            <a:r>
              <a:rPr lang="en-US" sz="2000" dirty="0">
                <a:solidFill>
                  <a:schemeClr val="bg1"/>
                </a:solidFill>
                <a:latin typeface="Gill Sans MT" panose="020B0502020104020203" pitchFamily="34" charset="0"/>
                <a:cs typeface="Arial" panose="020B0604020202020204" pitchFamily="34" charset="0"/>
              </a:rPr>
              <a:t>K. </a:t>
            </a:r>
            <a:r>
              <a:rPr lang="en-US" sz="2000" dirty="0" smtClean="0">
                <a:solidFill>
                  <a:schemeClr val="bg1"/>
                </a:solidFill>
                <a:latin typeface="Gill Sans MT" panose="020B0502020104020203" pitchFamily="34" charset="0"/>
                <a:cs typeface="Arial" panose="020B0604020202020204" pitchFamily="34" charset="0"/>
              </a:rPr>
              <a:t>Parchment</a:t>
            </a:r>
            <a:r>
              <a:rPr lang="en-US" sz="2000" baseline="30000" dirty="0" smtClean="0">
                <a:solidFill>
                  <a:schemeClr val="bg1"/>
                </a:solidFill>
                <a:latin typeface="Gill Sans MT" panose="020B0502020104020203" pitchFamily="34" charset="0"/>
                <a:cs typeface="Arial" panose="020B0604020202020204" pitchFamily="34" charset="0"/>
              </a:rPr>
              <a:t>1</a:t>
            </a:r>
            <a:r>
              <a:rPr lang="en-US" sz="2000" dirty="0" smtClean="0">
                <a:solidFill>
                  <a:schemeClr val="bg1"/>
                </a:solidFill>
                <a:latin typeface="Gill Sans MT" panose="020B0502020104020203" pitchFamily="34" charset="0"/>
                <a:cs typeface="Arial" panose="020B0604020202020204" pitchFamily="34" charset="0"/>
              </a:rPr>
              <a:t>, </a:t>
            </a:r>
            <a:r>
              <a:rPr lang="en-US" sz="2000" dirty="0">
                <a:solidFill>
                  <a:schemeClr val="bg1"/>
                </a:solidFill>
                <a:latin typeface="Gill Sans MT" panose="020B0502020104020203" pitchFamily="34" charset="0"/>
                <a:cs typeface="Arial" panose="020B0604020202020204" pitchFamily="34" charset="0"/>
              </a:rPr>
              <a:t>J. </a:t>
            </a:r>
            <a:r>
              <a:rPr lang="en-US" sz="2000" dirty="0" smtClean="0">
                <a:solidFill>
                  <a:schemeClr val="bg1"/>
                </a:solidFill>
                <a:latin typeface="Gill Sans MT" panose="020B0502020104020203" pitchFamily="34" charset="0"/>
                <a:cs typeface="Arial" panose="020B0604020202020204" pitchFamily="34" charset="0"/>
              </a:rPr>
              <a:t>Magaritis</a:t>
            </a:r>
            <a:r>
              <a:rPr lang="en-US" sz="2000" baseline="30000" dirty="0" smtClean="0">
                <a:solidFill>
                  <a:schemeClr val="bg1"/>
                </a:solidFill>
                <a:latin typeface="Gill Sans MT" panose="020B0502020104020203" pitchFamily="34" charset="0"/>
                <a:cs typeface="Arial" panose="020B0604020202020204" pitchFamily="34" charset="0"/>
              </a:rPr>
              <a:t>1</a:t>
            </a:r>
            <a:r>
              <a:rPr lang="en-US" sz="2000" dirty="0" smtClean="0">
                <a:solidFill>
                  <a:schemeClr val="bg1"/>
                </a:solidFill>
                <a:latin typeface="Gill Sans MT" panose="020B0502020104020203" pitchFamily="34" charset="0"/>
                <a:cs typeface="Arial" panose="020B0604020202020204" pitchFamily="34" charset="0"/>
              </a:rPr>
              <a:t>, </a:t>
            </a:r>
            <a:r>
              <a:rPr lang="en-US" sz="2000" dirty="0" err="1">
                <a:solidFill>
                  <a:schemeClr val="bg1"/>
                </a:solidFill>
                <a:latin typeface="Gill Sans MT" panose="020B0502020104020203" pitchFamily="34" charset="0"/>
                <a:cs typeface="Arial" panose="020B0604020202020204" pitchFamily="34" charset="0"/>
              </a:rPr>
              <a:t>Quang</a:t>
            </a:r>
            <a:r>
              <a:rPr lang="en-US" sz="2000" dirty="0">
                <a:solidFill>
                  <a:schemeClr val="bg1"/>
                </a:solidFill>
                <a:latin typeface="Gill Sans MT" panose="020B0502020104020203" pitchFamily="34" charset="0"/>
                <a:cs typeface="Arial" panose="020B0604020202020204" pitchFamily="34" charset="0"/>
              </a:rPr>
              <a:t> </a:t>
            </a:r>
            <a:r>
              <a:rPr lang="en-US" sz="2000" dirty="0" smtClean="0">
                <a:solidFill>
                  <a:schemeClr val="bg1"/>
                </a:solidFill>
                <a:latin typeface="Gill Sans MT" panose="020B0502020104020203" pitchFamily="34" charset="0"/>
                <a:cs typeface="Arial" panose="020B0604020202020204" pitchFamily="34" charset="0"/>
              </a:rPr>
              <a:t>Truong</a:t>
            </a:r>
            <a:r>
              <a:rPr lang="en-US" sz="2000" baseline="30000" dirty="0" smtClean="0">
                <a:solidFill>
                  <a:schemeClr val="bg1"/>
                </a:solidFill>
                <a:latin typeface="Gill Sans MT" panose="020B0502020104020203" pitchFamily="34" charset="0"/>
                <a:cs typeface="Arial" panose="020B0604020202020204" pitchFamily="34" charset="0"/>
              </a:rPr>
              <a:t>1</a:t>
            </a:r>
            <a:r>
              <a:rPr lang="en-US" sz="2000" dirty="0" smtClean="0">
                <a:solidFill>
                  <a:schemeClr val="bg1"/>
                </a:solidFill>
                <a:latin typeface="Gill Sans MT" panose="020B0502020104020203" pitchFamily="34" charset="0"/>
                <a:cs typeface="Arial" panose="020B0604020202020204" pitchFamily="34" charset="0"/>
              </a:rPr>
              <a:t>, </a:t>
            </a:r>
            <a:r>
              <a:rPr lang="en-US" sz="2000" dirty="0" err="1">
                <a:solidFill>
                  <a:schemeClr val="bg1"/>
                </a:solidFill>
                <a:latin typeface="Gill Sans MT" panose="020B0502020104020203" pitchFamily="34" charset="0"/>
                <a:cs typeface="Arial" panose="020B0604020202020204" pitchFamily="34" charset="0"/>
              </a:rPr>
              <a:t>Sherine</a:t>
            </a:r>
            <a:r>
              <a:rPr lang="en-US" sz="2000" dirty="0">
                <a:solidFill>
                  <a:schemeClr val="bg1"/>
                </a:solidFill>
                <a:latin typeface="Gill Sans MT" panose="020B0502020104020203" pitchFamily="34" charset="0"/>
                <a:cs typeface="Arial" panose="020B0604020202020204" pitchFamily="34" charset="0"/>
              </a:rPr>
              <a:t> Huntley </a:t>
            </a:r>
            <a:r>
              <a:rPr lang="en-US" sz="2000" dirty="0" smtClean="0">
                <a:solidFill>
                  <a:schemeClr val="bg1"/>
                </a:solidFill>
                <a:latin typeface="Gill Sans MT" panose="020B0502020104020203" pitchFamily="34" charset="0"/>
                <a:cs typeface="Arial" panose="020B0604020202020204" pitchFamily="34" charset="0"/>
              </a:rPr>
              <a:t>Jones</a:t>
            </a:r>
            <a:r>
              <a:rPr lang="en-US" sz="2000" baseline="30000" dirty="0" smtClean="0">
                <a:solidFill>
                  <a:schemeClr val="bg1"/>
                </a:solidFill>
                <a:latin typeface="Gill Sans MT" panose="020B0502020104020203" pitchFamily="34" charset="0"/>
                <a:cs typeface="Arial" panose="020B0604020202020204" pitchFamily="34" charset="0"/>
              </a:rPr>
              <a:t>2</a:t>
            </a:r>
            <a:r>
              <a:rPr lang="en-US" sz="2000" dirty="0" smtClean="0">
                <a:solidFill>
                  <a:schemeClr val="bg1"/>
                </a:solidFill>
                <a:latin typeface="Gill Sans MT" panose="020B0502020104020203" pitchFamily="34" charset="0"/>
                <a:cs typeface="Arial" panose="020B0604020202020204" pitchFamily="34" charset="0"/>
              </a:rPr>
              <a:t>, </a:t>
            </a:r>
            <a:r>
              <a:rPr lang="en-US" sz="2000" dirty="0">
                <a:solidFill>
                  <a:schemeClr val="bg1"/>
                </a:solidFill>
                <a:latin typeface="Gill Sans MT" panose="020B0502020104020203" pitchFamily="34" charset="0"/>
                <a:cs typeface="Arial" panose="020B0604020202020204" pitchFamily="34" charset="0"/>
              </a:rPr>
              <a:t>Dr. </a:t>
            </a:r>
            <a:r>
              <a:rPr lang="en-US" sz="2000" dirty="0" smtClean="0">
                <a:solidFill>
                  <a:schemeClr val="bg1"/>
                </a:solidFill>
                <a:latin typeface="Gill Sans MT" panose="020B0502020104020203" pitchFamily="34" charset="0"/>
                <a:cs typeface="Arial" panose="020B0604020202020204" pitchFamily="34" charset="0"/>
              </a:rPr>
              <a:t>Simone Spence</a:t>
            </a:r>
            <a:r>
              <a:rPr lang="en-US" sz="2000" baseline="30000" dirty="0" smtClean="0">
                <a:solidFill>
                  <a:schemeClr val="bg1"/>
                </a:solidFill>
                <a:latin typeface="Gill Sans MT" panose="020B0502020104020203" pitchFamily="34" charset="0"/>
                <a:cs typeface="Arial" panose="020B0604020202020204" pitchFamily="34" charset="0"/>
              </a:rPr>
              <a:t>2</a:t>
            </a:r>
            <a:r>
              <a:rPr lang="en-US" sz="2000" dirty="0" smtClean="0">
                <a:solidFill>
                  <a:schemeClr val="bg1"/>
                </a:solidFill>
                <a:latin typeface="Gill Sans MT" panose="020B0502020104020203" pitchFamily="34" charset="0"/>
                <a:cs typeface="Arial" panose="020B0604020202020204" pitchFamily="34" charset="0"/>
              </a:rPr>
              <a:t>, </a:t>
            </a:r>
            <a:r>
              <a:rPr lang="en-US" sz="2000" dirty="0">
                <a:solidFill>
                  <a:schemeClr val="bg1"/>
                </a:solidFill>
                <a:latin typeface="Gill Sans MT" panose="020B0502020104020203" pitchFamily="34" charset="0"/>
                <a:cs typeface="Arial" panose="020B0604020202020204" pitchFamily="34" charset="0"/>
              </a:rPr>
              <a:t>Allison </a:t>
            </a:r>
            <a:r>
              <a:rPr lang="en-US" sz="2000" dirty="0" smtClean="0">
                <a:solidFill>
                  <a:schemeClr val="bg1"/>
                </a:solidFill>
                <a:latin typeface="Gill Sans MT" panose="020B0502020104020203" pitchFamily="34" charset="0"/>
                <a:cs typeface="Arial" panose="020B0604020202020204" pitchFamily="34" charset="0"/>
              </a:rPr>
              <a:t>Belemvire</a:t>
            </a:r>
            <a:r>
              <a:rPr lang="en-US" sz="2000" baseline="30000" dirty="0" smtClean="0">
                <a:solidFill>
                  <a:schemeClr val="bg1"/>
                </a:solidFill>
                <a:latin typeface="Gill Sans MT" panose="020B0502020104020203" pitchFamily="34" charset="0"/>
                <a:cs typeface="Arial" panose="020B0604020202020204" pitchFamily="34" charset="0"/>
              </a:rPr>
              <a:t>3</a:t>
            </a:r>
            <a:endParaRPr lang="en-US" sz="2000" baseline="30000" dirty="0">
              <a:solidFill>
                <a:schemeClr val="bg1"/>
              </a:solidFill>
              <a:latin typeface="Gill Sans MT" panose="020B0502020104020203" pitchFamily="34" charset="0"/>
              <a:cs typeface="Arial" panose="020B0604020202020204" pitchFamily="34" charset="0"/>
            </a:endParaRPr>
          </a:p>
          <a:p>
            <a:pPr algn="ctr"/>
            <a:r>
              <a:rPr lang="en-US" sz="2000" i="1" baseline="30000" dirty="0" smtClean="0">
                <a:solidFill>
                  <a:schemeClr val="bg1"/>
                </a:solidFill>
                <a:latin typeface="Gill Sans MT" panose="020B0502020104020203" pitchFamily="34" charset="0"/>
              </a:rPr>
              <a:t>1</a:t>
            </a:r>
            <a:r>
              <a:rPr lang="en-US" sz="2000" i="1" dirty="0" smtClean="0">
                <a:solidFill>
                  <a:schemeClr val="bg1"/>
                </a:solidFill>
                <a:latin typeface="Gill Sans MT" panose="020B0502020104020203" pitchFamily="34" charset="0"/>
              </a:rPr>
              <a:t>Abt </a:t>
            </a:r>
            <a:r>
              <a:rPr lang="en-US" sz="2000" i="1" dirty="0">
                <a:solidFill>
                  <a:schemeClr val="bg1"/>
                </a:solidFill>
                <a:latin typeface="Gill Sans MT" panose="020B0502020104020203" pitchFamily="34" charset="0"/>
              </a:rPr>
              <a:t>Associates, Rockville, MD 20852, USA.</a:t>
            </a:r>
            <a:endParaRPr lang="en-JM" sz="2000" dirty="0">
              <a:solidFill>
                <a:schemeClr val="bg1"/>
              </a:solidFill>
              <a:latin typeface="Gill Sans MT" panose="020B0502020104020203" pitchFamily="34" charset="0"/>
            </a:endParaRPr>
          </a:p>
          <a:p>
            <a:pPr algn="ctr"/>
            <a:r>
              <a:rPr lang="en-US" sz="2000" i="1" baseline="30000" dirty="0" smtClean="0">
                <a:solidFill>
                  <a:schemeClr val="bg1"/>
                </a:solidFill>
                <a:latin typeface="Gill Sans MT" panose="020B0502020104020203" pitchFamily="34" charset="0"/>
              </a:rPr>
              <a:t>2</a:t>
            </a:r>
            <a:r>
              <a:rPr lang="en-US" sz="2000" i="1" dirty="0" smtClean="0">
                <a:solidFill>
                  <a:schemeClr val="bg1"/>
                </a:solidFill>
                <a:latin typeface="Gill Sans MT" panose="020B0502020104020203" pitchFamily="34" charset="0"/>
              </a:rPr>
              <a:t>Ministry </a:t>
            </a:r>
            <a:r>
              <a:rPr lang="en-US" sz="2000" i="1" dirty="0">
                <a:solidFill>
                  <a:schemeClr val="bg1"/>
                </a:solidFill>
                <a:latin typeface="Gill Sans MT" panose="020B0502020104020203" pitchFamily="34" charset="0"/>
              </a:rPr>
              <a:t>of Health and Wellness, Kingston, </a:t>
            </a:r>
            <a:r>
              <a:rPr lang="en-US" sz="2000" i="1" dirty="0" smtClean="0">
                <a:solidFill>
                  <a:schemeClr val="bg1"/>
                </a:solidFill>
                <a:latin typeface="Gill Sans MT" panose="020B0502020104020203" pitchFamily="34" charset="0"/>
              </a:rPr>
              <a:t>Jamaica</a:t>
            </a:r>
          </a:p>
          <a:p>
            <a:pPr algn="ctr"/>
            <a:r>
              <a:rPr lang="en-US" sz="2000" baseline="30000" dirty="0">
                <a:solidFill>
                  <a:schemeClr val="bg1"/>
                </a:solidFill>
                <a:latin typeface="Gill Sans MT" panose="020B0502020104020203" pitchFamily="34" charset="0"/>
              </a:rPr>
              <a:t>3</a:t>
            </a:r>
            <a:r>
              <a:rPr lang="en-US" sz="2000" i="1" dirty="0">
                <a:solidFill>
                  <a:schemeClr val="bg1"/>
                </a:solidFill>
                <a:latin typeface="Gill Sans MT" panose="020B0502020104020203" pitchFamily="34" charset="0"/>
              </a:rPr>
              <a:t>United States, Agency for International Development, </a:t>
            </a:r>
            <a:r>
              <a:rPr lang="en-JM" sz="2000" dirty="0">
                <a:solidFill>
                  <a:schemeClr val="bg1"/>
                </a:solidFill>
                <a:latin typeface="Gill Sans MT" panose="020B0502020104020203" pitchFamily="34" charset="0"/>
              </a:rPr>
              <a:t>Takoma Park, Maryland.</a:t>
            </a:r>
          </a:p>
        </p:txBody>
      </p:sp>
    </p:spTree>
    <p:extLst>
      <p:ext uri="{BB962C8B-B14F-4D97-AF65-F5344CB8AC3E}">
        <p14:creationId xmlns:p14="http://schemas.microsoft.com/office/powerpoint/2010/main" val="26998226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68710" y="1143002"/>
            <a:ext cx="11288481" cy="5714998"/>
          </a:xfrm>
        </p:spPr>
        <p:txBody>
          <a:bodyPr>
            <a:normAutofit/>
          </a:bodyPr>
          <a:lstStyle/>
          <a:p>
            <a:r>
              <a:rPr lang="en-US" sz="2800" dirty="0" smtClean="0">
                <a:latin typeface="Gill Sans MT" panose="020B0502020104020203" pitchFamily="34" charset="0"/>
              </a:rPr>
              <a:t>For monitoring and evaluation of vector control strategies, the use of electronic data collection and implementation of an information system with real time data will have long term benefits such </a:t>
            </a:r>
            <a:r>
              <a:rPr lang="en-US" sz="2800" dirty="0">
                <a:latin typeface="Gill Sans MT" panose="020B0502020104020203" pitchFamily="34" charset="0"/>
              </a:rPr>
              <a:t>as Faster, accurate and efficient data to drive the decision making </a:t>
            </a:r>
            <a:r>
              <a:rPr lang="en-US" sz="2800" dirty="0" smtClean="0">
                <a:latin typeface="Gill Sans MT" panose="020B0502020104020203" pitchFamily="34" charset="0"/>
              </a:rPr>
              <a:t>process and cost effective measures for sustainability.</a:t>
            </a:r>
          </a:p>
          <a:p>
            <a:pPr marL="109728" indent="0">
              <a:buNone/>
            </a:pPr>
            <a:endParaRPr lang="en-US" sz="2800" dirty="0" smtClean="0"/>
          </a:p>
          <a:p>
            <a:endParaRPr lang="en-US" dirty="0" smtClean="0"/>
          </a:p>
          <a:p>
            <a:endParaRPr lang="en-US" dirty="0"/>
          </a:p>
          <a:p>
            <a:endParaRPr lang="en-US" dirty="0"/>
          </a:p>
        </p:txBody>
      </p:sp>
      <p:sp>
        <p:nvSpPr>
          <p:cNvPr id="3" name="Title 2"/>
          <p:cNvSpPr>
            <a:spLocks noGrp="1"/>
          </p:cNvSpPr>
          <p:nvPr>
            <p:ph type="title"/>
          </p:nvPr>
        </p:nvSpPr>
        <p:spPr/>
        <p:txBody>
          <a:bodyPr/>
          <a:lstStyle/>
          <a:p>
            <a:r>
              <a:rPr lang="en-US" dirty="0" smtClean="0">
                <a:latin typeface="Gill Sans MT" panose="020B0502020104020203" pitchFamily="34" charset="0"/>
              </a:rPr>
              <a:t>Recommendations</a:t>
            </a:r>
            <a:endParaRPr lang="en-US" dirty="0">
              <a:latin typeface="Gill Sans MT" panose="020B0502020104020203" pitchFamily="34" charset="0"/>
            </a:endParaRPr>
          </a:p>
        </p:txBody>
      </p:sp>
    </p:spTree>
    <p:extLst>
      <p:ext uri="{BB962C8B-B14F-4D97-AF65-F5344CB8AC3E}">
        <p14:creationId xmlns:p14="http://schemas.microsoft.com/office/powerpoint/2010/main" val="40170494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81024" y="1236372"/>
            <a:ext cx="10915651" cy="5621628"/>
          </a:xfrm>
        </p:spPr>
        <p:txBody>
          <a:bodyPr>
            <a:normAutofit/>
          </a:bodyPr>
          <a:lstStyle/>
          <a:p>
            <a:pPr marL="457200" lvl="1" indent="-457200">
              <a:spcBef>
                <a:spcPts val="600"/>
              </a:spcBef>
              <a:spcAft>
                <a:spcPts val="600"/>
              </a:spcAft>
            </a:pPr>
            <a:r>
              <a:rPr lang="en-US" dirty="0">
                <a:latin typeface="Gill Sans MT" panose="020B0502020104020203" pitchFamily="34" charset="0"/>
              </a:rPr>
              <a:t>USAID for funding and technical support</a:t>
            </a:r>
            <a:r>
              <a:rPr lang="en-US" dirty="0" smtClean="0">
                <a:latin typeface="Gill Sans MT" panose="020B0502020104020203" pitchFamily="34" charset="0"/>
              </a:rPr>
              <a:t>.</a:t>
            </a:r>
          </a:p>
          <a:p>
            <a:pPr marL="457200" lvl="1" indent="-457200">
              <a:spcBef>
                <a:spcPts val="600"/>
              </a:spcBef>
              <a:spcAft>
                <a:spcPts val="600"/>
              </a:spcAft>
            </a:pPr>
            <a:r>
              <a:rPr lang="en-US" dirty="0" smtClean="0">
                <a:latin typeface="Gill Sans MT" panose="020B0502020104020203" pitchFamily="34" charset="0"/>
              </a:rPr>
              <a:t>Kerri-Ann </a:t>
            </a:r>
            <a:r>
              <a:rPr lang="en-US" dirty="0" err="1" smtClean="0">
                <a:latin typeface="Gill Sans MT" panose="020B0502020104020203" pitchFamily="34" charset="0"/>
              </a:rPr>
              <a:t>Guyah</a:t>
            </a:r>
            <a:r>
              <a:rPr lang="en-US" dirty="0">
                <a:latin typeface="Gill Sans MT" panose="020B0502020104020203" pitchFamily="34" charset="0"/>
              </a:rPr>
              <a:t> </a:t>
            </a:r>
            <a:r>
              <a:rPr lang="en-US" dirty="0" smtClean="0">
                <a:latin typeface="Gill Sans MT" panose="020B0502020104020203" pitchFamily="34" charset="0"/>
              </a:rPr>
              <a:t>(</a:t>
            </a:r>
            <a:r>
              <a:rPr lang="en-US" dirty="0" err="1">
                <a:latin typeface="Gill Sans MT" panose="020B0502020104020203" pitchFamily="34" charset="0"/>
              </a:rPr>
              <a:t>Abt</a:t>
            </a:r>
            <a:r>
              <a:rPr lang="en-US" dirty="0">
                <a:latin typeface="Gill Sans MT" panose="020B0502020104020203" pitchFamily="34" charset="0"/>
              </a:rPr>
              <a:t> </a:t>
            </a:r>
            <a:r>
              <a:rPr lang="en-US" dirty="0" smtClean="0">
                <a:latin typeface="Gill Sans MT" panose="020B0502020104020203" pitchFamily="34" charset="0"/>
              </a:rPr>
              <a:t>Associates Jamaica) </a:t>
            </a:r>
            <a:r>
              <a:rPr lang="en-US" dirty="0">
                <a:latin typeface="Gill Sans MT" panose="020B0502020104020203" pitchFamily="34" charset="0"/>
              </a:rPr>
              <a:t>for </a:t>
            </a:r>
            <a:r>
              <a:rPr lang="en-US" dirty="0" smtClean="0">
                <a:latin typeface="Gill Sans MT" panose="020B0502020104020203" pitchFamily="34" charset="0"/>
              </a:rPr>
              <a:t>managing the ZAP field team responsible for all data collection.</a:t>
            </a:r>
          </a:p>
          <a:p>
            <a:pPr marL="457200" lvl="1" indent="-457200">
              <a:spcBef>
                <a:spcPts val="600"/>
              </a:spcBef>
              <a:spcAft>
                <a:spcPts val="600"/>
              </a:spcAft>
            </a:pPr>
            <a:r>
              <a:rPr lang="en-US" dirty="0" smtClean="0">
                <a:latin typeface="Gill Sans MT" panose="020B0502020104020203" pitchFamily="34" charset="0"/>
              </a:rPr>
              <a:t>ZAP </a:t>
            </a:r>
            <a:r>
              <a:rPr lang="en-US" dirty="0">
                <a:latin typeface="Gill Sans MT" panose="020B0502020104020203" pitchFamily="34" charset="0"/>
              </a:rPr>
              <a:t>Jamaica staff for the collection of data and all around </a:t>
            </a:r>
            <a:r>
              <a:rPr lang="en-US" dirty="0" smtClean="0">
                <a:latin typeface="Gill Sans MT" panose="020B0502020104020203" pitchFamily="34" charset="0"/>
              </a:rPr>
              <a:t>support.</a:t>
            </a:r>
          </a:p>
          <a:p>
            <a:pPr marL="457200" lvl="1" indent="-457200">
              <a:spcBef>
                <a:spcPts val="600"/>
              </a:spcBef>
              <a:spcAft>
                <a:spcPts val="600"/>
              </a:spcAft>
            </a:pPr>
            <a:r>
              <a:rPr lang="en-US" dirty="0" smtClean="0">
                <a:latin typeface="Gill Sans MT" panose="020B0502020104020203" pitchFamily="34" charset="0"/>
              </a:rPr>
              <a:t>Special </a:t>
            </a:r>
            <a:r>
              <a:rPr lang="en-US" dirty="0">
                <a:latin typeface="Gill Sans MT" panose="020B0502020104020203" pitchFamily="34" charset="0"/>
              </a:rPr>
              <a:t>thanks to </a:t>
            </a:r>
            <a:r>
              <a:rPr lang="en-US" dirty="0" smtClean="0">
                <a:latin typeface="Gill Sans MT" panose="020B0502020104020203" pitchFamily="34" charset="0"/>
              </a:rPr>
              <a:t>Dasha Migunov</a:t>
            </a:r>
            <a:r>
              <a:rPr lang="en-US" dirty="0">
                <a:latin typeface="Gill Sans MT" panose="020B0502020104020203" pitchFamily="34" charset="0"/>
              </a:rPr>
              <a:t> </a:t>
            </a:r>
            <a:r>
              <a:rPr lang="en-US" dirty="0" smtClean="0">
                <a:latin typeface="Gill Sans MT" panose="020B0502020104020203" pitchFamily="34" charset="0"/>
              </a:rPr>
              <a:t>and Carolina Torres Gutierrez for their guidance.</a:t>
            </a:r>
            <a:endParaRPr lang="en-US" dirty="0">
              <a:latin typeface="Gill Sans MT" panose="020B0502020104020203" pitchFamily="34" charset="0"/>
            </a:endParaRPr>
          </a:p>
        </p:txBody>
      </p:sp>
      <p:sp>
        <p:nvSpPr>
          <p:cNvPr id="2" name="Title 1"/>
          <p:cNvSpPr>
            <a:spLocks noGrp="1"/>
          </p:cNvSpPr>
          <p:nvPr>
            <p:ph type="title"/>
          </p:nvPr>
        </p:nvSpPr>
        <p:spPr/>
        <p:txBody>
          <a:bodyPr/>
          <a:lstStyle/>
          <a:p>
            <a:r>
              <a:rPr lang="en-US" dirty="0">
                <a:latin typeface="Gill Sans MT" panose="020B0502020104020203" pitchFamily="34" charset="0"/>
              </a:rPr>
              <a:t>Acknowledgements</a:t>
            </a:r>
          </a:p>
        </p:txBody>
      </p:sp>
    </p:spTree>
    <p:extLst>
      <p:ext uri="{BB962C8B-B14F-4D97-AF65-F5344CB8AC3E}">
        <p14:creationId xmlns:p14="http://schemas.microsoft.com/office/powerpoint/2010/main" val="9151739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803C7CA3-CA53-4C28-A491-610BFB7995DF}"/>
              </a:ext>
            </a:extLst>
          </p:cNvPr>
          <p:cNvSpPr>
            <a:spLocks noGrp="1"/>
          </p:cNvSpPr>
          <p:nvPr>
            <p:ph idx="1"/>
          </p:nvPr>
        </p:nvSpPr>
        <p:spPr/>
        <p:txBody>
          <a:bodyPr>
            <a:normAutofit/>
          </a:bodyPr>
          <a:lstStyle/>
          <a:p>
            <a:pPr>
              <a:spcBef>
                <a:spcPts val="600"/>
              </a:spcBef>
              <a:spcAft>
                <a:spcPts val="600"/>
              </a:spcAft>
            </a:pPr>
            <a:r>
              <a:rPr lang="en-JM" sz="1900" dirty="0">
                <a:latin typeface="Gill Sans MT" panose="020B0502020104020203" pitchFamily="34" charset="0"/>
              </a:rPr>
              <a:t>Chadee D.D., Huntley S., Focks D.A., Chen A.A. 2009. “</a:t>
            </a:r>
            <a:r>
              <a:rPr lang="en-JM" sz="1900" i="1" dirty="0">
                <a:latin typeface="Gill Sans MT" panose="020B0502020104020203" pitchFamily="34" charset="0"/>
              </a:rPr>
              <a:t>Aedes aegypti </a:t>
            </a:r>
            <a:r>
              <a:rPr lang="en-JM" sz="1900" dirty="0">
                <a:latin typeface="Gill Sans MT" panose="020B0502020104020203" pitchFamily="34" charset="0"/>
              </a:rPr>
              <a:t>in Jamaica, West Indies: container productivity profiles to inform control strategies.” </a:t>
            </a:r>
            <a:r>
              <a:rPr lang="en-JM" sz="1900" i="1" dirty="0">
                <a:latin typeface="Gill Sans MT" panose="020B0502020104020203" pitchFamily="34" charset="0"/>
              </a:rPr>
              <a:t>Tropical Medicine and International Health</a:t>
            </a:r>
            <a:r>
              <a:rPr lang="en-JM" sz="1900" dirty="0">
                <a:latin typeface="Gill Sans MT" panose="020B0502020104020203" pitchFamily="34" charset="0"/>
              </a:rPr>
              <a:t>. Vol. 14 (2) </a:t>
            </a:r>
            <a:r>
              <a:rPr lang="en-JM" sz="1900" dirty="0" smtClean="0">
                <a:latin typeface="Gill Sans MT" panose="020B0502020104020203" pitchFamily="34" charset="0"/>
              </a:rPr>
              <a:t>pp. 220-227</a:t>
            </a:r>
          </a:p>
          <a:p>
            <a:pPr>
              <a:spcBef>
                <a:spcPts val="600"/>
              </a:spcBef>
              <a:spcAft>
                <a:spcPts val="600"/>
              </a:spcAft>
            </a:pPr>
            <a:r>
              <a:rPr lang="en-JM" sz="1900" dirty="0" err="1" smtClean="0">
                <a:latin typeface="Gill Sans MT" panose="020B0502020104020203" pitchFamily="34" charset="0"/>
              </a:rPr>
              <a:t>Eisen</a:t>
            </a:r>
            <a:r>
              <a:rPr lang="en-JM" sz="1900" dirty="0" smtClean="0">
                <a:latin typeface="Gill Sans MT" panose="020B0502020104020203" pitchFamily="34" charset="0"/>
              </a:rPr>
              <a:t> L, </a:t>
            </a:r>
            <a:r>
              <a:rPr lang="en-JM" sz="1900" dirty="0" err="1" smtClean="0">
                <a:latin typeface="Gill Sans MT" panose="020B0502020104020203" pitchFamily="34" charset="0"/>
              </a:rPr>
              <a:t>Beaty</a:t>
            </a:r>
            <a:r>
              <a:rPr lang="en-JM" sz="1900" dirty="0" smtClean="0">
                <a:latin typeface="Gill Sans MT" panose="020B0502020104020203" pitchFamily="34" charset="0"/>
              </a:rPr>
              <a:t> B.J., Morrison A.C., Scott T.W. 2009. “Proactive Vector Control Strategies and Improved Monitoring and Evaluation Practices for Dengue Prevention.” Journal of Medical Entomology. Vol. 46(6) pp. 1245-1255</a:t>
            </a:r>
          </a:p>
          <a:p>
            <a:pPr>
              <a:spcBef>
                <a:spcPts val="600"/>
              </a:spcBef>
              <a:spcAft>
                <a:spcPts val="600"/>
              </a:spcAft>
            </a:pPr>
            <a:r>
              <a:rPr lang="en-JM" sz="1900" dirty="0" smtClean="0">
                <a:latin typeface="Gill Sans MT" panose="020B0502020104020203" pitchFamily="34" charset="0"/>
              </a:rPr>
              <a:t>Fletcher-</a:t>
            </a:r>
            <a:r>
              <a:rPr lang="en-JM" sz="1900" dirty="0" err="1" smtClean="0">
                <a:latin typeface="Gill Sans MT" panose="020B0502020104020203" pitchFamily="34" charset="0"/>
              </a:rPr>
              <a:t>Lartey</a:t>
            </a:r>
            <a:r>
              <a:rPr lang="en-JM" sz="1900" dirty="0" smtClean="0">
                <a:latin typeface="Gill Sans MT" panose="020B0502020104020203" pitchFamily="34" charset="0"/>
              </a:rPr>
              <a:t> S.M., </a:t>
            </a:r>
            <a:r>
              <a:rPr lang="en-JM" sz="1900" dirty="0" err="1" smtClean="0">
                <a:latin typeface="Gill Sans MT" panose="020B0502020104020203" pitchFamily="34" charset="0"/>
              </a:rPr>
              <a:t>Caprarelli</a:t>
            </a:r>
            <a:r>
              <a:rPr lang="en-JM" sz="1900" dirty="0" smtClean="0">
                <a:latin typeface="Gill Sans MT" panose="020B0502020104020203" pitchFamily="34" charset="0"/>
              </a:rPr>
              <a:t> G. 2016. “Application of GIS technology in public health: successes and challenges.” Cambridge University Press. Vol. 143(4) pp. 401-415</a:t>
            </a:r>
            <a:endParaRPr lang="en-JM" sz="1900" dirty="0">
              <a:latin typeface="Gill Sans MT" panose="020B0502020104020203" pitchFamily="34" charset="0"/>
            </a:endParaRPr>
          </a:p>
        </p:txBody>
      </p:sp>
      <p:sp>
        <p:nvSpPr>
          <p:cNvPr id="3" name="Slide Number Placeholder 2">
            <a:extLst>
              <a:ext uri="{FF2B5EF4-FFF2-40B4-BE49-F238E27FC236}">
                <a16:creationId xmlns:a16="http://schemas.microsoft.com/office/drawing/2014/main" xmlns="" id="{6CACE8D4-AA8A-48E4-81FB-3BC1DD3EBA08}"/>
              </a:ext>
            </a:extLst>
          </p:cNvPr>
          <p:cNvSpPr>
            <a:spLocks noGrp="1"/>
          </p:cNvSpPr>
          <p:nvPr>
            <p:ph type="sldNum" sz="quarter" idx="12"/>
          </p:nvPr>
        </p:nvSpPr>
        <p:spPr/>
        <p:txBody>
          <a:bodyPr/>
          <a:lstStyle/>
          <a:p>
            <a:fld id="{BC410EEA-824F-4D46-AFE7-60426C8C06B0}" type="slidenum">
              <a:rPr lang="en-US" smtClean="0"/>
              <a:pPr/>
              <a:t>12</a:t>
            </a:fld>
            <a:endParaRPr lang="en-US" dirty="0"/>
          </a:p>
        </p:txBody>
      </p:sp>
      <p:sp>
        <p:nvSpPr>
          <p:cNvPr id="4" name="Title 3">
            <a:extLst>
              <a:ext uri="{FF2B5EF4-FFF2-40B4-BE49-F238E27FC236}">
                <a16:creationId xmlns:a16="http://schemas.microsoft.com/office/drawing/2014/main" xmlns="" id="{60A33249-C562-4B17-8A81-5E1857B55261}"/>
              </a:ext>
            </a:extLst>
          </p:cNvPr>
          <p:cNvSpPr>
            <a:spLocks noGrp="1"/>
          </p:cNvSpPr>
          <p:nvPr>
            <p:ph type="title"/>
          </p:nvPr>
        </p:nvSpPr>
        <p:spPr/>
        <p:txBody>
          <a:bodyPr/>
          <a:lstStyle/>
          <a:p>
            <a:r>
              <a:rPr lang="en-JM" dirty="0">
                <a:latin typeface="Gill Sans MT" panose="020B0502020104020203" pitchFamily="34" charset="0"/>
              </a:rPr>
              <a:t>References </a:t>
            </a:r>
          </a:p>
        </p:txBody>
      </p:sp>
    </p:spTree>
    <p:extLst>
      <p:ext uri="{BB962C8B-B14F-4D97-AF65-F5344CB8AC3E}">
        <p14:creationId xmlns:p14="http://schemas.microsoft.com/office/powerpoint/2010/main" val="1331269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5691" y="1622323"/>
            <a:ext cx="5170903" cy="1107996"/>
          </a:xfrm>
          <a:prstGeom prst="rect">
            <a:avLst/>
          </a:prstGeom>
          <a:noFill/>
        </p:spPr>
        <p:txBody>
          <a:bodyPr wrap="none" rtlCol="0">
            <a:spAutoFit/>
          </a:bodyPr>
          <a:lstStyle/>
          <a:p>
            <a:r>
              <a:rPr lang="en-US" sz="6600" dirty="0" smtClean="0">
                <a:solidFill>
                  <a:schemeClr val="bg1"/>
                </a:solidFill>
                <a:latin typeface="Gill Sans MT" panose="020B0502020104020203" pitchFamily="34" charset="0"/>
              </a:rPr>
              <a:t>THANK YOU!</a:t>
            </a:r>
            <a:endParaRPr lang="en-US" sz="6600" dirty="0">
              <a:solidFill>
                <a:schemeClr val="bg1"/>
              </a:solidFill>
              <a:latin typeface="Gill Sans MT" panose="020B0502020104020203" pitchFamily="34" charset="0"/>
            </a:endParaRPr>
          </a:p>
        </p:txBody>
      </p:sp>
    </p:spTree>
    <p:extLst>
      <p:ext uri="{BB962C8B-B14F-4D97-AF65-F5344CB8AC3E}">
        <p14:creationId xmlns:p14="http://schemas.microsoft.com/office/powerpoint/2010/main" val="12630959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xmlns="" id="{B052B0E9-6B9E-4E3A-9C03-2EAC00D9281C}"/>
              </a:ext>
            </a:extLst>
          </p:cNvPr>
          <p:cNvSpPr>
            <a:spLocks noGrp="1"/>
          </p:cNvSpPr>
          <p:nvPr>
            <p:ph idx="1"/>
          </p:nvPr>
        </p:nvSpPr>
        <p:spPr>
          <a:xfrm>
            <a:off x="303431" y="1351072"/>
            <a:ext cx="11470105" cy="5239439"/>
          </a:xfrm>
          <a:ln>
            <a:noFill/>
          </a:ln>
        </p:spPr>
        <p:txBody>
          <a:bodyPr>
            <a:noAutofit/>
          </a:bodyPr>
          <a:lstStyle/>
          <a:p>
            <a:r>
              <a:rPr lang="en-JM" dirty="0">
                <a:latin typeface="Gill Sans MT" panose="020B0502020104020203" pitchFamily="34" charset="0"/>
              </a:rPr>
              <a:t>USAID launched and funded the Zika AIRS Project in Latin America and Caribbean in </a:t>
            </a:r>
            <a:r>
              <a:rPr lang="en-JM" dirty="0" smtClean="0">
                <a:latin typeface="Gill Sans MT" panose="020B0502020104020203" pitchFamily="34" charset="0"/>
              </a:rPr>
              <a:t>2016 </a:t>
            </a:r>
            <a:r>
              <a:rPr lang="en-JM" dirty="0">
                <a:latin typeface="Gill Sans MT" panose="020B0502020104020203" pitchFamily="34" charset="0"/>
              </a:rPr>
              <a:t>in response to the Zika outbreak</a:t>
            </a:r>
            <a:r>
              <a:rPr lang="en-JM" dirty="0" smtClean="0">
                <a:latin typeface="Gill Sans MT" panose="020B0502020104020203" pitchFamily="34" charset="0"/>
              </a:rPr>
              <a:t>.</a:t>
            </a:r>
            <a:endParaRPr lang="en-JM" dirty="0">
              <a:latin typeface="Gill Sans MT" panose="020B0502020104020203" pitchFamily="34" charset="0"/>
            </a:endParaRPr>
          </a:p>
          <a:p>
            <a:r>
              <a:rPr lang="en-JM" dirty="0">
                <a:latin typeface="Gill Sans MT" panose="020B0502020104020203" pitchFamily="34" charset="0"/>
              </a:rPr>
              <a:t>Aim: To reduce and control </a:t>
            </a:r>
            <a:r>
              <a:rPr lang="en-JM" dirty="0" smtClean="0">
                <a:latin typeface="Gill Sans MT" panose="020B0502020104020203" pitchFamily="34" charset="0"/>
              </a:rPr>
              <a:t>mosquito populations responsible </a:t>
            </a:r>
            <a:r>
              <a:rPr lang="en-JM" dirty="0">
                <a:latin typeface="Gill Sans MT" panose="020B0502020104020203" pitchFamily="34" charset="0"/>
              </a:rPr>
              <a:t>for transmitting </a:t>
            </a:r>
            <a:r>
              <a:rPr lang="en-JM" dirty="0" smtClean="0">
                <a:latin typeface="Gill Sans MT" panose="020B0502020104020203" pitchFamily="34" charset="0"/>
              </a:rPr>
              <a:t>arboviruses such as Zika and Dengue.</a:t>
            </a:r>
            <a:endParaRPr lang="en-JM" dirty="0">
              <a:latin typeface="Gill Sans MT" panose="020B0502020104020203" pitchFamily="34" charset="0"/>
            </a:endParaRPr>
          </a:p>
          <a:p>
            <a:r>
              <a:rPr lang="en-JM" dirty="0" smtClean="0">
                <a:latin typeface="Gill Sans MT" panose="020B0502020104020203" pitchFamily="34" charset="0"/>
              </a:rPr>
              <a:t>Vector Control Activities/Strategies: </a:t>
            </a:r>
            <a:r>
              <a:rPr lang="en-JM" dirty="0">
                <a:latin typeface="Gill Sans MT" panose="020B0502020104020203" pitchFamily="34" charset="0"/>
              </a:rPr>
              <a:t>Eliminating breeding </a:t>
            </a:r>
            <a:r>
              <a:rPr lang="en-JM" dirty="0" smtClean="0">
                <a:latin typeface="Gill Sans MT" panose="020B0502020104020203" pitchFamily="34" charset="0"/>
              </a:rPr>
              <a:t>sites (source reduction), larviciding (</a:t>
            </a:r>
            <a:r>
              <a:rPr lang="en-JM" i="1" dirty="0" smtClean="0">
                <a:latin typeface="Gill Sans MT" panose="020B0502020104020203" pitchFamily="34" charset="0"/>
              </a:rPr>
              <a:t>Bacillus thuringiensis </a:t>
            </a:r>
            <a:r>
              <a:rPr lang="en-JM" i="1" dirty="0" err="1" smtClean="0">
                <a:latin typeface="Gill Sans MT" panose="020B0502020104020203" pitchFamily="34" charset="0"/>
              </a:rPr>
              <a:t>israelensis</a:t>
            </a:r>
            <a:r>
              <a:rPr lang="en-JM" i="1" dirty="0" smtClean="0">
                <a:latin typeface="Gill Sans MT" panose="020B0502020104020203" pitchFamily="34" charset="0"/>
              </a:rPr>
              <a:t>) </a:t>
            </a:r>
            <a:r>
              <a:rPr lang="en-JM" dirty="0">
                <a:latin typeface="Gill Sans MT" panose="020B0502020104020203" pitchFamily="34" charset="0"/>
              </a:rPr>
              <a:t>and </a:t>
            </a:r>
            <a:r>
              <a:rPr lang="en-JM" dirty="0" smtClean="0">
                <a:latin typeface="Gill Sans MT" panose="020B0502020104020203" pitchFamily="34" charset="0"/>
              </a:rPr>
              <a:t>educational messages to local residents.</a:t>
            </a:r>
            <a:endParaRPr lang="en-JM" dirty="0">
              <a:latin typeface="Gill Sans MT" panose="020B0502020104020203" pitchFamily="34" charset="0"/>
            </a:endParaRPr>
          </a:p>
        </p:txBody>
      </p:sp>
      <p:sp>
        <p:nvSpPr>
          <p:cNvPr id="3" name="Slide Number Placeholder 2">
            <a:extLst>
              <a:ext uri="{FF2B5EF4-FFF2-40B4-BE49-F238E27FC236}">
                <a16:creationId xmlns:a16="http://schemas.microsoft.com/office/drawing/2014/main" xmlns="" id="{EDFB0209-6838-42C0-ACDD-84D46A3DB9F4}"/>
              </a:ext>
            </a:extLst>
          </p:cNvPr>
          <p:cNvSpPr>
            <a:spLocks noGrp="1"/>
          </p:cNvSpPr>
          <p:nvPr>
            <p:ph type="sldNum" sz="quarter" idx="12"/>
          </p:nvPr>
        </p:nvSpPr>
        <p:spPr/>
        <p:txBody>
          <a:bodyPr/>
          <a:lstStyle/>
          <a:p>
            <a:fld id="{BC410EEA-824F-4D46-AFE7-60426C8C06B0}" type="slidenum">
              <a:rPr lang="en-US" smtClean="0"/>
              <a:pPr/>
              <a:t>2</a:t>
            </a:fld>
            <a:endParaRPr lang="en-US" dirty="0"/>
          </a:p>
        </p:txBody>
      </p:sp>
      <p:sp>
        <p:nvSpPr>
          <p:cNvPr id="4" name="Title 3">
            <a:extLst>
              <a:ext uri="{FF2B5EF4-FFF2-40B4-BE49-F238E27FC236}">
                <a16:creationId xmlns:a16="http://schemas.microsoft.com/office/drawing/2014/main" xmlns="" id="{DCA38B98-4376-46E3-A877-5707F6510F21}"/>
              </a:ext>
            </a:extLst>
          </p:cNvPr>
          <p:cNvSpPr>
            <a:spLocks noGrp="1"/>
          </p:cNvSpPr>
          <p:nvPr>
            <p:ph type="title"/>
          </p:nvPr>
        </p:nvSpPr>
        <p:spPr>
          <a:xfrm>
            <a:off x="3787776" y="235293"/>
            <a:ext cx="8229600" cy="896039"/>
          </a:xfrm>
        </p:spPr>
        <p:txBody>
          <a:bodyPr/>
          <a:lstStyle/>
          <a:p>
            <a:r>
              <a:rPr lang="en-JM" dirty="0">
                <a:latin typeface="Gill Sans MT" panose="020B0502020104020203" pitchFamily="34" charset="0"/>
              </a:rPr>
              <a:t>Overview: Zika Airs Project (ZAP) </a:t>
            </a:r>
          </a:p>
        </p:txBody>
      </p:sp>
    </p:spTree>
    <p:extLst>
      <p:ext uri="{BB962C8B-B14F-4D97-AF65-F5344CB8AC3E}">
        <p14:creationId xmlns:p14="http://schemas.microsoft.com/office/powerpoint/2010/main" val="1195359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 y="1143001"/>
            <a:ext cx="11657193" cy="5714999"/>
          </a:xfrm>
        </p:spPr>
        <p:txBody>
          <a:bodyPr>
            <a:normAutofit fontScale="92500" lnSpcReduction="10000"/>
          </a:bodyPr>
          <a:lstStyle/>
          <a:p>
            <a:pPr>
              <a:spcAft>
                <a:spcPts val="50"/>
              </a:spcAft>
            </a:pPr>
            <a:r>
              <a:rPr lang="en-US" sz="2600" dirty="0" smtClean="0">
                <a:latin typeface="Gill Sans MT" panose="020B0502020104020203" pitchFamily="34" charset="0"/>
              </a:rPr>
              <a:t>Vector Control response is any method used to limit or prevent transmission of disease caused by an animal.</a:t>
            </a:r>
          </a:p>
          <a:p>
            <a:pPr marL="109728" indent="0">
              <a:spcAft>
                <a:spcPts val="50"/>
              </a:spcAft>
              <a:buNone/>
            </a:pPr>
            <a:endParaRPr lang="en-US" sz="2600" dirty="0" smtClean="0">
              <a:latin typeface="Gill Sans MT" panose="020B0502020104020203" pitchFamily="34" charset="0"/>
            </a:endParaRPr>
          </a:p>
          <a:p>
            <a:pPr>
              <a:spcAft>
                <a:spcPts val="50"/>
              </a:spcAft>
            </a:pPr>
            <a:r>
              <a:rPr lang="en-US" sz="2600" dirty="0" smtClean="0">
                <a:latin typeface="Gill Sans MT" panose="020B0502020104020203" pitchFamily="34" charset="0"/>
              </a:rPr>
              <a:t>The ability to track vector populations using current technology is critical to drive decisions and strategies to reduce the vector-human contact.</a:t>
            </a:r>
          </a:p>
          <a:p>
            <a:pPr>
              <a:spcAft>
                <a:spcPts val="50"/>
              </a:spcAft>
            </a:pPr>
            <a:endParaRPr lang="en-US" sz="2600" dirty="0">
              <a:latin typeface="Gill Sans MT" panose="020B0502020104020203" pitchFamily="34" charset="0"/>
            </a:endParaRPr>
          </a:p>
          <a:p>
            <a:pPr>
              <a:spcAft>
                <a:spcPts val="50"/>
              </a:spcAft>
            </a:pPr>
            <a:r>
              <a:rPr lang="en-US" sz="2600" dirty="0" smtClean="0">
                <a:latin typeface="Gill Sans MT" panose="020B0502020104020203" pitchFamily="34" charset="0"/>
              </a:rPr>
              <a:t>Use of consistent surveillance tools and effective monitoring and evaluation will improve the likelihood of preventing vector-borne disease outbreaks (</a:t>
            </a:r>
            <a:r>
              <a:rPr lang="en-US" sz="2600" dirty="0" err="1" smtClean="0">
                <a:latin typeface="Gill Sans MT" panose="020B0502020104020203" pitchFamily="34" charset="0"/>
              </a:rPr>
              <a:t>Eisen</a:t>
            </a:r>
            <a:r>
              <a:rPr lang="en-US" sz="2600" dirty="0" smtClean="0">
                <a:latin typeface="Gill Sans MT" panose="020B0502020104020203" pitchFamily="34" charset="0"/>
              </a:rPr>
              <a:t> at al, 2009). </a:t>
            </a:r>
            <a:endParaRPr lang="en-US" sz="2600" dirty="0">
              <a:latin typeface="Gill Sans MT" panose="020B0502020104020203" pitchFamily="34" charset="0"/>
            </a:endParaRPr>
          </a:p>
          <a:p>
            <a:pPr>
              <a:spcAft>
                <a:spcPts val="50"/>
              </a:spcAft>
            </a:pPr>
            <a:endParaRPr lang="en-US" sz="2600" dirty="0" smtClean="0">
              <a:latin typeface="Gill Sans MT" panose="020B0502020104020203" pitchFamily="34" charset="0"/>
            </a:endParaRPr>
          </a:p>
          <a:p>
            <a:pPr>
              <a:spcAft>
                <a:spcPts val="50"/>
              </a:spcAft>
            </a:pPr>
            <a:r>
              <a:rPr lang="en-US" sz="2600" dirty="0" smtClean="0">
                <a:latin typeface="Gill Sans MT" panose="020B0502020104020203" pitchFamily="34" charset="0"/>
              </a:rPr>
              <a:t>Using electronic data collection system allows decision makers to receive faster and higher quality data.</a:t>
            </a:r>
          </a:p>
          <a:p>
            <a:pPr>
              <a:spcAft>
                <a:spcPts val="50"/>
              </a:spcAft>
            </a:pPr>
            <a:endParaRPr lang="en-US" sz="2600" dirty="0">
              <a:latin typeface="Gill Sans MT" panose="020B0502020104020203" pitchFamily="34" charset="0"/>
            </a:endParaRPr>
          </a:p>
          <a:p>
            <a:pPr>
              <a:spcAft>
                <a:spcPts val="50"/>
              </a:spcAft>
            </a:pPr>
            <a:r>
              <a:rPr lang="en-US" sz="2600" dirty="0" smtClean="0">
                <a:latin typeface="Gill Sans MT" panose="020B0502020104020203" pitchFamily="34" charset="0"/>
              </a:rPr>
              <a:t>Spatial analysis is a useful way to describe impact on traditional entomological indicators used to monitor mosquito populations after vector control measure are implemented.</a:t>
            </a:r>
            <a:endParaRPr lang="en-US" sz="2600" dirty="0">
              <a:latin typeface="Gill Sans MT" panose="020B0502020104020203" pitchFamily="34" charset="0"/>
            </a:endParaRPr>
          </a:p>
          <a:p>
            <a:pPr marL="393192" lvl="1" indent="0">
              <a:buNone/>
            </a:pPr>
            <a:endParaRPr lang="en-US" sz="2600" dirty="0"/>
          </a:p>
        </p:txBody>
      </p:sp>
      <p:sp>
        <p:nvSpPr>
          <p:cNvPr id="4" name="Title 3"/>
          <p:cNvSpPr>
            <a:spLocks noGrp="1"/>
          </p:cNvSpPr>
          <p:nvPr>
            <p:ph type="title"/>
          </p:nvPr>
        </p:nvSpPr>
        <p:spPr/>
        <p:txBody>
          <a:bodyPr>
            <a:normAutofit/>
          </a:bodyPr>
          <a:lstStyle/>
          <a:p>
            <a:r>
              <a:rPr lang="en-US" dirty="0" smtClean="0">
                <a:latin typeface="Gill Sans MT" panose="020B0502020104020203" pitchFamily="34" charset="0"/>
              </a:rPr>
              <a:t>Introduction</a:t>
            </a:r>
            <a:endParaRPr lang="en-US" dirty="0">
              <a:latin typeface="Gill Sans MT" panose="020B0502020104020203" pitchFamily="34" charset="0"/>
            </a:endParaRPr>
          </a:p>
        </p:txBody>
      </p:sp>
      <p:pic>
        <p:nvPicPr>
          <p:cNvPr id="6" name="Picture 5">
            <a:extLst>
              <a:ext uri="{FF2B5EF4-FFF2-40B4-BE49-F238E27FC236}">
                <a16:creationId xmlns:a16="http://schemas.microsoft.com/office/drawing/2014/main" xmlns="" id="{ADCD6BF5-49E8-41B3-835C-2879ECB7279D}"/>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rot="2674607">
            <a:off x="10647230" y="1719983"/>
            <a:ext cx="1398529" cy="989970"/>
          </a:xfrm>
          <a:prstGeom prst="rect">
            <a:avLst/>
          </a:prstGeom>
        </p:spPr>
      </p:pic>
    </p:spTree>
    <p:extLst>
      <p:ext uri="{BB962C8B-B14F-4D97-AF65-F5344CB8AC3E}">
        <p14:creationId xmlns:p14="http://schemas.microsoft.com/office/powerpoint/2010/main" val="39101669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 6"/>
          <p:cNvGraphicFramePr/>
          <p:nvPr>
            <p:extLst>
              <p:ext uri="{D42A27DB-BD31-4B8C-83A1-F6EECF244321}">
                <p14:modId xmlns:p14="http://schemas.microsoft.com/office/powerpoint/2010/main" val="3582010840"/>
              </p:ext>
            </p:extLst>
          </p:nvPr>
        </p:nvGraphicFramePr>
        <p:xfrm>
          <a:off x="687897" y="1378827"/>
          <a:ext cx="11037378" cy="5172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p:cNvPicPr>
            <a:picLocks noChangeAspect="1" noChangeArrowheads="1"/>
          </p:cNvPicPr>
          <p:nvPr/>
        </p:nvPicPr>
        <p:blipFill>
          <a:blip r:embed="rId8" cstate="print">
            <a:extLst>
              <a:ext uri="{28A0092B-C50C-407E-A947-70E740481C1C}">
                <a14:useLocalDpi xmlns:a14="http://schemas.microsoft.com/office/drawing/2010/main" val="0"/>
              </a:ext>
            </a:extLst>
          </a:blip>
          <a:stretch>
            <a:fillRect/>
          </a:stretch>
        </p:blipFill>
        <p:spPr bwMode="auto">
          <a:xfrm>
            <a:off x="3467803" y="5881964"/>
            <a:ext cx="1331263" cy="395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3660775" y="49016"/>
            <a:ext cx="8531225" cy="1143000"/>
          </a:xfrm>
        </p:spPr>
        <p:txBody>
          <a:bodyPr>
            <a:normAutofit/>
          </a:bodyPr>
          <a:lstStyle/>
          <a:p>
            <a:r>
              <a:rPr lang="en-US" sz="2400" b="1" dirty="0">
                <a:latin typeface="Gill Sans MT" panose="020B0502020104020203" pitchFamily="34" charset="0"/>
              </a:rPr>
              <a:t>Implementing Real Time Data Collection </a:t>
            </a:r>
            <a:r>
              <a:rPr lang="en-US" sz="2400" b="1" dirty="0" smtClean="0">
                <a:latin typeface="Gill Sans MT" panose="020B0502020104020203" pitchFamily="34" charset="0"/>
              </a:rPr>
              <a:t>System Tools</a:t>
            </a:r>
            <a:endParaRPr lang="en-US" sz="2400" b="1" dirty="0">
              <a:latin typeface="Gill Sans MT" panose="020B0502020104020203" pitchFamily="34" charset="0"/>
            </a:endParaRPr>
          </a:p>
        </p:txBody>
      </p:sp>
      <p:pic>
        <p:nvPicPr>
          <p:cNvPr id="1026" name="Picture 2" descr="https://lh4.ggpht.com/cm_flPlqE9ZW3HN8L_a3w9WPHI4eTNJrHbe2CANRrVu78Gvj1snBffE_AsITF547Uo1Q=w300"/>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039881" y="5758095"/>
            <a:ext cx="519861" cy="519861"/>
          </a:xfrm>
          <a:prstGeom prst="rect">
            <a:avLst/>
          </a:prstGeom>
          <a:noFill/>
          <a:extLst>
            <a:ext uri="{909E8E84-426E-40DD-AFC4-6F175D3DCCD1}">
              <a14:hiddenFill xmlns:a14="http://schemas.microsoft.com/office/drawing/2010/main">
                <a:solidFill>
                  <a:srgbClr val="FFFFFF"/>
                </a:solidFill>
              </a14:hiddenFill>
            </a:ext>
          </a:extLst>
        </p:spPr>
      </p:pic>
      <p:sp>
        <p:nvSpPr>
          <p:cNvPr id="3" name="AutoShape 4" descr="data:image/jpeg;base64,/9j/4AAQSkZJRgABAQAAAQABAAD/2wCEAAkGBxQQEBUPEg8WEBAQFhcQEBAPERQODw8PFBQXFhQUFxcYHCgsGBolHBUUITEhJSkrLi4xGCAzODMsNygtLisBCgoKDg0OGxAQGy4mHyArLDcrLzQsNywsLDItLywsLDEuLCwsLCwsLDYsLC0rLywsNCwsLzcsLCwsLCw0LCwsLP/AABEIAMwAzAMBIgACEQEDEQH/xAAbAAABBQEBAAAAAAAAAAAAAAAEAAIDBQYHAf/EAEoQAAIBAgAHCQ0GBgEDBQAAAAECAAMRBAUSITFRUwYTFSJBYZOy0RQyM1JxcoGCkZKx0tMHIzRCouI1YnOhwcKjFiVEVGN0w/D/xAAaAQEAAwEBAQAAAAAAAAAAAAAAAQIEAwUG/8QALhEAAgIABQMCBQMFAAAAAAAAAAECAwQREhMxIUFRFVIFIjJxsRRC8SOBodHw/9oADAMBAAIRAxEAPwDuMUUUAUUFwzD0pZmbjHOFHGYjXbVAzj5PEb9PbKuUVyxmW0UEGGk5xScg6O97Yu6zsX/T2ywC4oL3Wdi/6e2DVscqjZLIwI0ji5r+mQ2lyCzilTw8niN+ntklHHCuclabknk4vbK7kX3IzRZRQbulti/6e2Lulti/6e2XJCYoN3S2xf8AT2xd0tsX/T2wAmKDd0tsX/T2xd0tsX/T2wAmKDd1NsX/AE9s87qbYv8Ap7YAVFBe6zsX/T2xd1nYv+ntgBUUE7sOxf8AT2xd2HYv+ntgBcUDOMAO+RkGsrcDy2vC1YEXBuDnBGcEQD2KKKAKDYxwneqTVLZRUcVfGbQB7bQmVm6LwB85esIBzrCcbO5LZV2bOx1mC92Nrh+6DF29OKijiVc/Mr8o9On2ypnyuJdkbGpPqZJZ59Tebi8ZmrSNJjx6JsNbUj3p9Gcega5pBOW4jxh3NXSr+S+RV/ptpPozH0TqSz3cBfu1LPldGaK5ZoHxnhwwei9Zs4QXA5WbQqjnJsPTOYVMYVHYuzXZiWa2i51c0vd3OM98qjBlPEo8aofGrEZh6oPtbmmZnm/EsS5T24vovycrZdcifuxvGnQdxuLmp0t+qeEq5wD+Wnyek6fZMjuUxR3TXGUPuqdmqc+pfT8Lzp4E7fDKG/6sv7E1R7sFqV3yyiIpyVViWcp3xYWsFPi/3nuXV2dPpW+nFT8M/mU/jUhM9k7gdbCKqKXNNLKCc1Vicwzfkj8urs6fSt9OLGXgX80/CEwAbLq7On0rfTjBhFUsVFNLqATeq1s99HE5oZBqPhankT/aAeFquzp9K305FWrVFUsaaWAvmqsTfk/JD4LjHwTeT/IgEZar4lPpW+nGl6viU+lb6cLaMMAD32oSVCJxbX+8bSdXEnhar4idI3yQimvHb1fhJGWAVtetUUXKLa4BtUYnOQPE557i2vkVd6/JUuQPFcZzbmIv6RzyTGI4h8q9YQFfxVPzj1TANJFFFAFKzdH4A+cnWEs5V7o/AHzk6wgAFbARXwc0jyjinxXGgznlakUYowsykqw1ETp2A96Jm92uLNGEqP5ao6rf49k8r4nh9Udxcrn7HG2OazMlNtiTH2Ti93axqYMN7UE9+SPub8xvY+aZiZ6HIBUNZWsWXkYr3p9Fz7Z5eFxLok35X8HKEtIixJJJymYlmY6WY5yZ7TQswVRdmIVQNJJNgI2bDcHijKY4U4zLdaV+VvzN6NHtnOiqV9ij55IitTyNPufxWMFoLT0seNUbxnOn0DR6JZRRT6uEFCKjHhGtLIBdXNZsh1XiJcPTL8tS1iHHPJN7rbWn0LfVntPwz+ZT+NSEyxJX4YlTe3y6iFclr5NFg2g2teprtJt7rbWn0LfVnuMvAv5p+EJgAu91trT6FvqyFEqb41qiZVlyr0mKnvrW+8zZpYQaj4Wp5E/2gHm91trT6FvqyDDEqb22VUQrb8tJgb8mmprtLGDYx8E3o+IgEZSrtKfQt9WeBKnLUT0UWH/2QtowwCGmDlHjC+a/ENtHJxpI4PjD3Sf9pFTbjv6vwkjNAAcOU5Ju4tdbgUzfvhy5cCH4qn5x6ph2MDxD5V64gP8A5VLzj1TANJFFFAFKvdJ4A+cnWEtJV7pPw585OuIBHgPeiNxvXp06FRquenkkMvK18wUc5NrR2A96Ji912Nd/q70p+6onPbQ9bQT5F0DnvzTPiro1VuT/AJKzlkiiEUUJ7ibeO6PyF969IW9/JyT5VRb4MgNOr7nMKp1cGptSFkAycnlRlzMp57zlEvtx2OO5q+9sbUa5CseRKuhG9OZSfJqm/wCG3qu3J/uOlUsmdLiiin0ZpAXVzWbIdV4iXy6ZflqWtZxzyTe621p9C31Z7T8M/mU/jUhMAr8MSpvb5dRCuS1wtJg2g2teoeW0m3uttafQt9We4y8C/mn4QmAC73W2tPoW+rIUSpvjWqJlWXKvSYqe+tb7zNm8ssINR8LU8if7QDze621p9C31ZDhiVN7bKqIVt+WkwN+TTU1ywg2MfBN6PiIAwpV2lPoW+rGlKu0p9C31YW0YYAAqvltaot+LlXpEgm2a33mbNHFKm0ToW+rH0/CVPV6skMAAwtGyeNUUi63C0iCeMOU1DaC/+VS849Vodh/eHyr1hAT+Kpeceq0A0sUUUAUqt0v4c+enXEtZTbrawTBWdjZVZGY6gGEApMe427noBENq1YFUtpRfzP6Li3ORMSosLDkj6+GNXc1WzFsyr4iDvV/ufSTGz5nHYnes6cLgy2S1MfQol2VFF2chVGsk2nSXxIpwPuQci5m/93Tle2Z/cNi25OEsMy8Snflb8zejR7ZthPQ+HYVbbnJfV+DpVDpm+5x+rTKMVYWZSVYaiNMYRfNrms3dYsyXGEqOLU4tS3JUGg+kfDnmUnkX1OmxwfY4yWTyOkbjMc90Ud7c/fUbK2t0/K/+Dzg6xNDOQ4pxi2DVlrrnyczr49I98vl5RzgTrWDV1qItRDlI4DKRoIOcT6DA4ner68rn/ZprlqQKysazZDqvES+WhflqWtZhzyTIq7Wn0LfUntPwz+ZT+NSEzaXK/DUqb2+VUUrkm4WkQ2jku8myKu0p9C31J7jLwL+afhCYALkVdrT6FvqSFEqb41qiZVlyr0iQe+tbj5s0sINR8LU8if7QDzIq7Wn0LfUkOGJU3tsqopW35aRBvyaX1ywg2MvBN5P8iAMKVdonQt9SNKVdonQt9SFtIzAAVR8trVFB4uVekSCbZrcfNmjilTaL0J+pH0/CP6vVjzAAcLRsnjVARdbgUiCeMOXLMFP4ql5x6rQ7D+8PlXrCAN+Kpeeeo0A00UUUAUz2738BV9XrCaGUm7GiHwRkJsGZFJGkXcSs1nFpeCHwcswfRC8DwZqtRaSjjObDm1nyAZ5p8E3IUivhX9iy2xPiCngzmorM7EZIygBkjltaeBD4bc5rUunfqZ1U8+pa4Fgy0qa01HFQWHPzwkSMR4n0CSSyRpIcY4Gtek9JtDiwPityH0Gcpwmg1N2psLMhKkc4nXxKTHG5inhNTfS7IxADZIBDEaDn5bWHonn4/CO5KUOV+DlZDVwc3mw3A44yScDc5mu9C/IdL0x/dgPOhf8A0LT27+xY5Nw6KQy4Q6spDKwC3VgbgzHhcJiabFLLp369ikISi8y/ZWNZ8hgvES+UhflqWtZhzyTe6u1Toj88bQvvr3znIp3IzAm9SFz3TQV+Go+9vlVFK5JuFpkNo5CXk+91dqnRH54sZeBfzT8ITABt7q7VOiPzyFEffGtUUNZcommSD31rcfND4NR8LU8if7QBb3V2qdEfnkGGI+9tlVFItoWmQebS+uHmC4x8E3k/yIB4UqbVOiPzxhSptV6I/PCmkZgAao2W1qgBsuVencE2zW4+bNPSj7ReiPzxyeEf1erJDAAsLVsk5Tgi63Ap2J4w5cuBt+Lo+eeo0Pw/vD5V6wle34uj556jQDURRRQBSo3U/h/Xp9cS3lRup/D+vT64gA9Gpk0mfxVLewXhWQ+0HR/ugLfh6n9N+qZZQBoR9oOj/dPFL5ZTfBmVWvvfjFxbvv5D7ZMJEnhm/p0+vWgEgSptV6L98bXNREZ98U5Clrb1pyRe3f8ANCAZDjA/c1f6b9QwCTe6m1Xoj8893urtV6I/PJrz0GABJTffWtUXKyEyjveYi72txvLJ97q7VeiPzzykfvn8yn8akKgAGGo+9vlVAVyTcLTsdGvKk291dqvRH54sZeBfzT8ITABt7q7VeiPzyFEffGtUAay5RNO4PfWtxs0OvBqR+9qeRP8AaAeFKm1Xoj88gwtHyGyqgItoWnY835ocTBcYeDbyf5EARSptV6L98aUfajov3QhjGGABhGy2tUANlyr07gmxtbjZo4o+0HR/unqd+/q/CPMADwtTk53uLrcBLE8YcuVBG/F0fPPUaHYd3h8q9YQBvxdHzz1GgGpiiigClPuq/D+vT64lxKbdX+G9en1xABc28PfRkNe2m2SYZkNtP+MdsBb8O/8ATfqmWV4A0I20/wCMdsYEbfDZ+NvaXOQCCMurbNfNy/2k4MjTwrf06fXrQCQI+1HR/ukeFo29VMqpdd7e4CAG2QdBvCAZFh5+5qf036hgEu91NqOj/dPd7qbUdF+6SXnoMAFVH3xrVAGyEyjkXB41S1hfNyybe6m1HRfujaZ+9fzKfWqQi8AEwxH3t8qoCuS1wEyTo13kxp1NqOi/dGYwP3T+afhCCYBDvdTajov3SFUbfGtUANkyjkXB761hfNC7wemfvX8if7QD0pU2o6P90gwpGyGyqlxbQEAPNywwmDYcfu28n+YAjTfajo/3RpR9oOj/AHScmNJgAoQ5bWexsuUcgEHMdGfNPSjbT/jHbPV79/V+EeYAJhanJN3uLrcBAL8Yct4G34uj556jQ3Du8PlXrCAN+Loeeeo0A1kUUUAUpN2NQLgpYmwD07k6AN8Eu5mPtJ/htb1esJWT0xbIbyRJRp5dIre2UpW+m1xa8IAqa091u2cawDHFRFAvcDQCz2HoDC0PTHlTUvvVfnmX9bDwznuo6wBU1p7rdsW91MrKulyqoRktbis5BGf+f+05auOn8Vfeq/PJVxu/ij3qvzyv6+vwxvROogVdae63bPKtKoyshKAOrLcK1xlKRfTzzmi41bxR71X55KuM28Ue9V+eR6jV4ZG9E6VarrT3W7Z6BV1p7rds5wuMT4o96r88eMYHxR71T55HqVXhjfidDFKplFgUuVVSMlrcUsc2f+b+0farrT3W7ZzwYefFHvVPnnvdx8Ue9U+eR6nV4ZG/E6BVpVHVlJQBgRcK1xcZuWO+91p7rds593afFHvVPni7uPij3qnzx6nV4Y34nQbVdae63bI96qBiwKXYAG6ta4voz88wBw4+KPeqfPGnDz4o96p88epVeGN+J0IirrT3W7YyrTqMpUlLEWzK2nk5Zz1sYnxR71T55G2Mm8Ue9V+eT6jV4ZO/E6MRV1p7rdsaRU1p7rds5u2NG8Ue9V+eRNjd/FHvVfnk+oV+GN6J0o06lyQVzgX4raRqzzwiprT3W7ZzBscv4q+9V+eQtjx9S+9V+eW/XV+GTvROoVabsLEra4vZWvmIOvmgLuBhmDrfOXJA5SAjXnN3x9U1L71X54VuFwtquNaJY3zP1TLxxcZPJIlWJnbIoopqOgpl/tL/AIZW9XrCaiZf7S/4ZW9XriUs+h/YiXBxSgc0KRoJS0SVWniNGRhqNJ0aBI0nRpzaKhqPJVeBK8mV5zaIDqALMFFrsbDKOSLnRc8nlllhmJcIoJvlWiFQEAsKiva5sLgcl7D0yjV50jczh64bgrUamdlU0qgOlkIsrf8A7lE0YaquxuEuexeuKl0ZiaCs7BEXKdzkqozZTHkhmG4srUAGrIEBzL94rlj5BL7chiU0qlWtV00S1JCdGYcep7CBfnMz+6LG3dNcsD92vFpj+UcvlOn2RPDxqqzmvmfAcFGPXkmTE2EsgqikDTK5YbfUHEte9tPoldlzoOAH/t6f0P8ASc1y5XFURrUHHuhZBLLIJUliFUFmY2VVGUzHUBLSnuXwxxfeqac1WtZvYit8ZY/Z/SUtVqaaigKNaoc5t5SB7ILuyxphFLCSm+PRpZt5KMaa1OKCc40m+Vm5p1rw9cadyabz/wAFowio6mVWMsU18HANamFVjYMjiopOrkP9pWM8Lw3HNatTFKpUNRVOUpbOwNiNPLp5ZWs8zWKDl8i6HOWWfQc7yF3njPIXaQkQJ2kDtPXeQO06JFhrtLz7O/4pR9fqmUMvfs8/ilH1+qZop+tF4cndIoop7JqFMt9pn8Mrer1xNTMt9pv8Mrep1xKWfQ/sRLg4pS0R8ZS0R88VmQerSZHg0crSrRAYryVXgavJVeUaIC1ea77PMGqNhBrKbUqYKvqdmGZfRp9muZDAaDVnWmguzEAXNgOcnkAnTcNwinizAMikys4GSpBBL1m75zb0n0ATTha1nuS4idK4/ufYsccKcJwWslB+PxkzcrI3GQ6r2t6ZyvK9B0EHSDqmg3A473uuaLtxK5uCxzCryE+XR7I7d3ioU6vdNIg06vhApByKuvNyN8b65e9K+tWLlckz+eOo1uLj/wBtT/4/+k5eHnT8SlXxfSp74qlqAW9xdbrbReZ3/oNf/Xj3E+adL6JWxhp7ItODklkZzFuNHwaoKtNrHQQc6suoibbFu6vB8LtQr0gpfi5NQCpRc6s+j0j0ygxTudo1mr4O2EZNWjUyKVQFQXUZicgnOL6odgv2fslRXqYWDTUhjk0ijNY30lyF/vK4eu+H0tZdyIKa4Bt2e5pcGUYRRuKROS9MkkUydBUn8vJbnExzPN79oGP6Ro9yU3DuxU1CpylRVOVa+skCc7Z5xxahu/L/AMytmWroOZ5E7xrPImacUih67SOKKWJFL37PP4pR9fqGUUvPs9/ilD1uoZ1p+tFocndYoop7JqFM5u7oGtgFamudsnLAGk5BDEewGaJtEz+N6hGiQ1msgziJo2F9IOcHWI202GMMT8YtTAsTc02uoBOkqQDbyWt5IHwU+xHSDsnjzoti8tOZlcJLsZu0VppOCX2I6QdkXBL7EdIOyV2rfayNMvBnBHq00HBL7EdIOyLgl9iOkHZGzb7WNMvBRh48NLngp9iOkHZPeC32I6QdkjYt9rGiXgpw0dly34MfYjpB2T3g19iOkHZI2LfayNEvBT5cWXLjg19iOkHZFwa+xHSDskbFvtY0S8FMWnhqnWfaZc8GvsR0g7IuDH2I6QdknYt9rGiXgoi0jZpoOC32I6Qdk84KfYjpB2Sdm32snRLwZ0mNtNJwS+xHSDsi4JfYjpB2Sdm32saZeDN2itNJwS+xHSDsi4JfYjpB2RtW+1jTLwZwLeaj7O8BPd6VOSkrOx1XGSo9JP8AYxiYpfZqn8zNl28igZ/aJqNzuDCiMldLG7se+c8/ZNGHos1qUlkkXhB55s6Cj3joJgJzQuemaBGV+GYHlSwigGdbE41RvAw1TR2itAM5wMNUXAw1TR2itAM5wMNUXAw1TR2itAM5wMNUXAw1TR2itAM5wMNUXAw1TR2itAM5wMNUXAw1TR2itAM5wMNUXAw1TR2itAM5wMNUXAw1TR2itAM5wMNUXAw1TR2itAM5wMNUXAw1TR2itAM5wMNUIwbFeSZd2itAI6FOwksUUA//2Q=="/>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ill Sans MT" panose="020B0502020104020203" pitchFamily="34" charset="0"/>
            </a:endParaRPr>
          </a:p>
        </p:txBody>
      </p:sp>
      <p:sp>
        <p:nvSpPr>
          <p:cNvPr id="5" name="AutoShape 6" descr="data:image/jpeg;base64,/9j/4AAQSkZJRgABAQAAAQABAAD/2wCEAAkGBxQQEBUPEg8WEBAQFhcQEBAPERQODw8PFBQXFhQUFxcYHCgsGBolHBUUITEhJSkrLi4xGCAzODMsNygtLisBCgoKDg0OGxAQGy4mHyArLDcrLzQsNywsLDItLywsLDEuLCwsLCwsLDYsLC0rLywsNCwsLzcsLCwsLCw0LCwsLP/AABEIAMwAzAMBIgACEQEDEQH/xAAbAAABBQEBAAAAAAAAAAAAAAAEAAIDBQYHAf/EAEoQAAIBAgAHCQ0GBgEDBQAAAAECAAMRBAUSITFRUwYTFSJBYZOy0RQyM1JxcoGCkZKx0tMHIzRCouI1YnOhwcKjFiVEVGN0w/D/xAAaAQEAAwEBAQAAAAAAAAAAAAAAAQIEAwUG/8QALhEAAgIABQMCBQMFAAAAAAAAAAECAwQREhMxIUFRFVIFIjJxsRRC8SOBodHw/9oADAMBAAIRAxEAPwDuMUUUAUUFwzD0pZmbjHOFHGYjXbVAzj5PEb9PbKuUVyxmW0UEGGk5xScg6O97Yu6zsX/T2ywC4oL3Wdi/6e2DVscqjZLIwI0ji5r+mQ2lyCzilTw8niN+ntklHHCuclabknk4vbK7kX3IzRZRQbulti/6e2Lulti/6e2XJCYoN3S2xf8AT2xd0tsX/T2wAmKDd0tsX/T2xd0tsX/T2wAmKDd1NsX/AE9s87qbYv8Ap7YAVFBe6zsX/T2xd1nYv+ntgBUUE7sOxf8AT2xd2HYv+ntgBcUDOMAO+RkGsrcDy2vC1YEXBuDnBGcEQD2KKKAKDYxwneqTVLZRUcVfGbQB7bQmVm6LwB85esIBzrCcbO5LZV2bOx1mC92Nrh+6DF29OKijiVc/Mr8o9On2ypnyuJdkbGpPqZJZ59Tebi8ZmrSNJjx6JsNbUj3p9Gcega5pBOW4jxh3NXSr+S+RV/ptpPozH0TqSz3cBfu1LPldGaK5ZoHxnhwwei9Zs4QXA5WbQqjnJsPTOYVMYVHYuzXZiWa2i51c0vd3OM98qjBlPEo8aofGrEZh6oPtbmmZnm/EsS5T24vovycrZdcifuxvGnQdxuLmp0t+qeEq5wD+Wnyek6fZMjuUxR3TXGUPuqdmqc+pfT8Lzp4E7fDKG/6sv7E1R7sFqV3yyiIpyVViWcp3xYWsFPi/3nuXV2dPpW+nFT8M/mU/jUhM9k7gdbCKqKXNNLKCc1Vicwzfkj8urs6fSt9OLGXgX80/CEwAbLq7On0rfTjBhFUsVFNLqATeq1s99HE5oZBqPhankT/aAeFquzp9K305FWrVFUsaaWAvmqsTfk/JD4LjHwTeT/IgEZar4lPpW+nGl6viU+lb6cLaMMAD32oSVCJxbX+8bSdXEnhar4idI3yQimvHb1fhJGWAVtetUUXKLa4BtUYnOQPE557i2vkVd6/JUuQPFcZzbmIv6RzyTGI4h8q9YQFfxVPzj1TANJFFFAFKzdH4A+cnWEs5V7o/AHzk6wgAFbARXwc0jyjinxXGgznlakUYowsykqw1ETp2A96Jm92uLNGEqP5ao6rf49k8r4nh9Udxcrn7HG2OazMlNtiTH2Ti93axqYMN7UE9+SPub8xvY+aZiZ6HIBUNZWsWXkYr3p9Fz7Z5eFxLok35X8HKEtIixJJJymYlmY6WY5yZ7TQswVRdmIVQNJJNgI2bDcHijKY4U4zLdaV+VvzN6NHtnOiqV9ij55IitTyNPufxWMFoLT0seNUbxnOn0DR6JZRRT6uEFCKjHhGtLIBdXNZsh1XiJcPTL8tS1iHHPJN7rbWn0LfVntPwz+ZT+NSEyxJX4YlTe3y6iFclr5NFg2g2teprtJt7rbWn0LfVnuMvAv5p+EJgAu91trT6FvqyFEqb41qiZVlyr0mKnvrW+8zZpYQaj4Wp5E/2gHm91trT6FvqyDDEqb22VUQrb8tJgb8mmprtLGDYx8E3o+IgEZSrtKfQt9WeBKnLUT0UWH/2QtowwCGmDlHjC+a/ENtHJxpI4PjD3Sf9pFTbjv6vwkjNAAcOU5Ju4tdbgUzfvhy5cCH4qn5x6ph2MDxD5V64gP8A5VLzj1TANJFFFAFKvdJ4A+cnWEtJV7pPw585OuIBHgPeiNxvXp06FRquenkkMvK18wUc5NrR2A96Ji912Nd/q70p+6onPbQ9bQT5F0DnvzTPiro1VuT/AJKzlkiiEUUJ7ibeO6PyF969IW9/JyT5VRb4MgNOr7nMKp1cGptSFkAycnlRlzMp57zlEvtx2OO5q+9sbUa5CseRKuhG9OZSfJqm/wCG3qu3J/uOlUsmdLiiin0ZpAXVzWbIdV4iXy6ZflqWtZxzyTe621p9C31Z7T8M/mU/jUhMAr8MSpvb5dRCuS1wtJg2g2teoeW0m3uttafQt9We4y8C/mn4QmAC73W2tPoW+rIUSpvjWqJlWXKvSYqe+tb7zNm8ssINR8LU8if7QDze621p9C31ZDhiVN7bKqIVt+WkwN+TTU1ywg2MfBN6PiIAwpV2lPoW+rGlKu0p9C31YW0YYAAqvltaot+LlXpEgm2a33mbNHFKm0ToW+rH0/CVPV6skMAAwtGyeNUUi63C0iCeMOU1DaC/+VS849Vodh/eHyr1hAT+Kpeceq0A0sUUUAUqt0v4c+enXEtZTbrawTBWdjZVZGY6gGEApMe427noBENq1YFUtpRfzP6Li3ORMSosLDkj6+GNXc1WzFsyr4iDvV/ufSTGz5nHYnes6cLgy2S1MfQol2VFF2chVGsk2nSXxIpwPuQci5m/93Tle2Z/cNi25OEsMy8Snflb8zejR7ZthPQ+HYVbbnJfV+DpVDpm+5x+rTKMVYWZSVYaiNMYRfNrms3dYsyXGEqOLU4tS3JUGg+kfDnmUnkX1OmxwfY4yWTyOkbjMc90Ud7c/fUbK2t0/K/+Dzg6xNDOQ4pxi2DVlrrnyczr49I98vl5RzgTrWDV1qItRDlI4DKRoIOcT6DA4ner68rn/ZprlqQKysazZDqvES+WhflqWtZhzyTIq7Wn0LfUntPwz+ZT+NSEzaXK/DUqb2+VUUrkm4WkQ2jku8myKu0p9C31J7jLwL+afhCYALkVdrT6FvqSFEqb41qiZVlyr0iQe+tbj5s0sINR8LU8if7QDzIq7Wn0LfUkOGJU3tsqopW35aRBvyaX1ywg2MvBN5P8iAMKVdonQt9SNKVdonQt9SFtIzAAVR8trVFB4uVekSCbZrcfNmjilTaL0J+pH0/CP6vVjzAAcLRsnjVARdbgUiCeMOXLMFP4ql5x6rQ7D+8PlXrCAN+Kpeeeo0A00UUUAUz2738BV9XrCaGUm7GiHwRkJsGZFJGkXcSs1nFpeCHwcswfRC8DwZqtRaSjjObDm1nyAZ5p8E3IUivhX9iy2xPiCngzmorM7EZIygBkjltaeBD4bc5rUunfqZ1U8+pa4Fgy0qa01HFQWHPzwkSMR4n0CSSyRpIcY4Gtek9JtDiwPityH0Gcpwmg1N2psLMhKkc4nXxKTHG5inhNTfS7IxADZIBDEaDn5bWHonn4/CO5KUOV+DlZDVwc3mw3A44yScDc5mu9C/IdL0x/dgPOhf8A0LT27+xY5Nw6KQy4Q6spDKwC3VgbgzHhcJiabFLLp369ikISi8y/ZWNZ8hgvES+UhflqWtZhzyTe6u1Toj88bQvvr3znIp3IzAm9SFz3TQV+Go+9vlVFK5JuFpkNo5CXk+91dqnRH54sZeBfzT8ITABt7q7VOiPzyFEffGtUUNZcommSD31rcfND4NR8LU8if7QBb3V2qdEfnkGGI+9tlVFItoWmQebS+uHmC4x8E3k/yIB4UqbVOiPzxhSptV6I/PCmkZgAao2W1qgBsuVencE2zW4+bNPSj7ReiPzxyeEf1erJDAAsLVsk5Tgi63Ap2J4w5cuBt+Lo+eeo0Pw/vD5V6wle34uj556jQDURRRQBSo3U/h/Xp9cS3lRup/D+vT64gA9Gpk0mfxVLewXhWQ+0HR/ugLfh6n9N+qZZQBoR9oOj/dPFL5ZTfBmVWvvfjFxbvv5D7ZMJEnhm/p0+vWgEgSptV6L98bXNREZ98U5Clrb1pyRe3f8ANCAZDjA/c1f6b9QwCTe6m1Xoj8893urtV6I/PJrz0GABJTffWtUXKyEyjveYi72txvLJ97q7VeiPzzykfvn8yn8akKgAGGo+9vlVAVyTcLTsdGvKk291dqvRH54sZeBfzT8ITABt7q7VeiPzyFEffGtUAay5RNO4PfWtxs0OvBqR+9qeRP8AaAeFKm1Xoj88gwtHyGyqgItoWnY835ocTBcYeDbyf5EARSptV6L98aUfajov3QhjGGABhGy2tUANlyr07gmxtbjZo4o+0HR/unqd+/q/CPMADwtTk53uLrcBLE8YcuVBG/F0fPPUaHYd3h8q9YQBvxdHzz1GgGpiiigClPuq/D+vT64lxKbdX+G9en1xABc28PfRkNe2m2SYZkNtP+MdsBb8O/8ATfqmWV4A0I20/wCMdsYEbfDZ+NvaXOQCCMurbNfNy/2k4MjTwrf06fXrQCQI+1HR/ukeFo29VMqpdd7e4CAG2QdBvCAZFh5+5qf036hgEu91NqOj/dPd7qbUdF+6SXnoMAFVH3xrVAGyEyjkXB41S1hfNyybe6m1HRfujaZ+9fzKfWqQi8AEwxH3t8qoCuS1wEyTo13kxp1NqOi/dGYwP3T+afhCCYBDvdTajov3SFUbfGtUANkyjkXB761hfNC7wemfvX8if7QD0pU2o6P90gwpGyGyqlxbQEAPNywwmDYcfu28n+YAjTfajo/3RpR9oOj/AHScmNJgAoQ5bWexsuUcgEHMdGfNPSjbT/jHbPV79/V+EeYAJhanJN3uLrcBAL8Yct4G34uj556jQ3Du8PlXrCAN+Loeeeo0A1kUUUAUpN2NQLgpYmwD07k6AN8Eu5mPtJ/htb1esJWT0xbIbyRJRp5dIre2UpW+m1xa8IAqa091u2cawDHFRFAvcDQCz2HoDC0PTHlTUvvVfnmX9bDwznuo6wBU1p7rdsW91MrKulyqoRktbis5BGf+f+05auOn8Vfeq/PJVxu/ij3qvzyv6+vwxvROogVdae63bPKtKoyshKAOrLcK1xlKRfTzzmi41bxR71X55KuM28Ue9V+eR6jV4ZG9E6VarrT3W7Z6BV1p7rds5wuMT4o96r88eMYHxR71T55HqVXhjfidDFKplFgUuVVSMlrcUsc2f+b+0farrT3W7ZzwYefFHvVPnnvdx8Ue9U+eR6nV4ZG/E6BVpVHVlJQBgRcK1xcZuWO+91p7rds593afFHvVPni7uPij3qnzx6nV4Y34nQbVdae63bI96qBiwKXYAG6ta4voz88wBw4+KPeqfPGnDz4o96p88epVeGN+J0IirrT3W7YyrTqMpUlLEWzK2nk5Zz1sYnxR71T55G2Mm8Ue9V+eT6jV4ZO/E6MRV1p7rdsaRU1p7rds5u2NG8Ue9V+eRNjd/FHvVfnk+oV+GN6J0o06lyQVzgX4raRqzzwiprT3W7ZzBscv4q+9V+eQtjx9S+9V+eW/XV+GTvROoVabsLEra4vZWvmIOvmgLuBhmDrfOXJA5SAjXnN3x9U1L71X54VuFwtquNaJY3zP1TLxxcZPJIlWJnbIoopqOgpl/tL/AIZW9XrCaiZf7S/4ZW9XriUs+h/YiXBxSgc0KRoJS0SVWniNGRhqNJ0aBI0nRpzaKhqPJVeBK8mV5zaIDqALMFFrsbDKOSLnRc8nlllhmJcIoJvlWiFQEAsKiva5sLgcl7D0yjV50jczh64bgrUamdlU0qgOlkIsrf8A7lE0YaquxuEuexeuKl0ZiaCs7BEXKdzkqozZTHkhmG4srUAGrIEBzL94rlj5BL7chiU0qlWtV00S1JCdGYcep7CBfnMz+6LG3dNcsD92vFpj+UcvlOn2RPDxqqzmvmfAcFGPXkmTE2EsgqikDTK5YbfUHEte9tPoldlzoOAH/t6f0P8ASc1y5XFURrUHHuhZBLLIJUliFUFmY2VVGUzHUBLSnuXwxxfeqac1WtZvYit8ZY/Z/SUtVqaaigKNaoc5t5SB7ILuyxphFLCSm+PRpZt5KMaa1OKCc40m+Vm5p1rw9cadyabz/wAFowio6mVWMsU18HANamFVjYMjiopOrkP9pWM8Lw3HNatTFKpUNRVOUpbOwNiNPLp5ZWs8zWKDl8i6HOWWfQc7yF3njPIXaQkQJ2kDtPXeQO06JFhrtLz7O/4pR9fqmUMvfs8/ilH1+qZop+tF4cndIoop7JqFMt9pn8Mrer1xNTMt9pv8Mrep1xKWfQ/sRLg4pS0R8ZS0R88VmQerSZHg0crSrRAYryVXgavJVeUaIC1ea77PMGqNhBrKbUqYKvqdmGZfRp9muZDAaDVnWmguzEAXNgOcnkAnTcNwinizAMikys4GSpBBL1m75zb0n0ATTha1nuS4idK4/ufYsccKcJwWslB+PxkzcrI3GQ6r2t6ZyvK9B0EHSDqmg3A473uuaLtxK5uCxzCryE+XR7I7d3ioU6vdNIg06vhApByKuvNyN8b65e9K+tWLlckz+eOo1uLj/wBtT/4/+k5eHnT8SlXxfSp74qlqAW9xdbrbReZ3/oNf/Xj3E+adL6JWxhp7ItODklkZzFuNHwaoKtNrHQQc6suoibbFu6vB8LtQr0gpfi5NQCpRc6s+j0j0ygxTudo1mr4O2EZNWjUyKVQFQXUZicgnOL6odgv2fslRXqYWDTUhjk0ijNY30lyF/vK4eu+H0tZdyIKa4Bt2e5pcGUYRRuKROS9MkkUydBUn8vJbnExzPN79oGP6Ro9yU3DuxU1CpylRVOVa+skCc7Z5xxahu/L/AMytmWroOZ5E7xrPImacUih67SOKKWJFL37PP4pR9fqGUUvPs9/ilD1uoZ1p+tFocndYoop7JqFM5u7oGtgFamudsnLAGk5BDEewGaJtEz+N6hGiQ1msgziJo2F9IOcHWI202GMMT8YtTAsTc02uoBOkqQDbyWt5IHwU+xHSDsnjzoti8tOZlcJLsZu0VppOCX2I6QdkXBL7EdIOyV2rfayNMvBnBHq00HBL7EdIOyLgl9iOkHZGzb7WNMvBRh48NLngp9iOkHZPeC32I6QdkjYt9rGiXgpw0dly34MfYjpB2T3g19iOkHZI2LfayNEvBT5cWXLjg19iOkHZFwa+xHSDskbFvtY0S8FMWnhqnWfaZc8GvsR0g7IuDH2I6QdknYt9rGiXgoi0jZpoOC32I6Qdk84KfYjpB2Sdm32snRLwZ0mNtNJwS+xHSDsi4JfYjpB2Sdm32saZeDN2itNJwS+xHSDsi4JfYjpB2RtW+1jTLwZwLeaj7O8BPd6VOSkrOx1XGSo9JP8AYxiYpfZqn8zNl28igZ/aJqNzuDCiMldLG7se+c8/ZNGHos1qUlkkXhB55s6Cj3joJgJzQuemaBGV+GYHlSwigGdbE41RvAw1TR2itAM5wMNUXAw1TR2itAM5wMNUXAw1TR2itAM5wMNUXAw1TR2itAM5wMNUXAw1TR2itAM5wMNUXAw1TR2itAM5wMNUXAw1TR2itAM5wMNUXAw1TR2itAM5wMNUXAw1TR2itAM5wMNUXAw1TR2itAM5wMNUIwbFeSZd2itAI6FOwksUUA//2Q=="/>
          <p:cNvSpPr>
            <a:spLocks noChangeAspect="1" noChangeArrowheads="1"/>
          </p:cNvSpPr>
          <p:nvPr/>
        </p:nvSpPr>
        <p:spPr bwMode="auto">
          <a:xfrm>
            <a:off x="1831975" y="793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ill Sans MT" panose="020B0502020104020203" pitchFamily="34" charset="0"/>
            </a:endParaRPr>
          </a:p>
        </p:txBody>
      </p:sp>
      <p:sp>
        <p:nvSpPr>
          <p:cNvPr id="6" name="AutoShape 8" descr="data:image/jpeg;base64,/9j/4AAQSkZJRgABAQAAAQABAAD/2wCEAAkGBxQQEBUPEg8WEBAQFhcQEBAPERQODw8PFBQXFhQUFxcYHCgsGBolHBUUITEhJSkrLi4xGCAzODMsNygtLisBCgoKDg0OGxAQGy4mHyArLDcrLzQsNywsLDItLywsLDEuLCwsLCwsLDYsLC0rLywsNCwsLzcsLCwsLCw0LCwsLP/AABEIAMwAzAMBIgACEQEDEQH/xAAbAAABBQEBAAAAAAAAAAAAAAAEAAIDBQYHAf/EAEoQAAIBAgAHCQ0GBgEDBQAAAAECAAMRBAUSITFRUwYTFSJBYZOy0RQyM1JxcoGCkZKx0tMHIzRCouI1YnOhwcKjFiVEVGN0w/D/xAAaAQEAAwEBAQAAAAAAAAAAAAAAAQIEAwUG/8QALhEAAgIABQMCBQMFAAAAAAAAAAECAwQREhMxIUFRFVIFIjJxsRRC8SOBodHw/9oADAMBAAIRAxEAPwDuMUUUAUUFwzD0pZmbjHOFHGYjXbVAzj5PEb9PbKuUVyxmW0UEGGk5xScg6O97Yu6zsX/T2ywC4oL3Wdi/6e2DVscqjZLIwI0ji5r+mQ2lyCzilTw8niN+ntklHHCuclabknk4vbK7kX3IzRZRQbulti/6e2Lulti/6e2XJCYoN3S2xf8AT2xd0tsX/T2wAmKDd0tsX/T2xd0tsX/T2wAmKDd1NsX/AE9s87qbYv8Ap7YAVFBe6zsX/T2xd1nYv+ntgBUUE7sOxf8AT2xd2HYv+ntgBcUDOMAO+RkGsrcDy2vC1YEXBuDnBGcEQD2KKKAKDYxwneqTVLZRUcVfGbQB7bQmVm6LwB85esIBzrCcbO5LZV2bOx1mC92Nrh+6DF29OKijiVc/Mr8o9On2ypnyuJdkbGpPqZJZ59Tebi8ZmrSNJjx6JsNbUj3p9Gcega5pBOW4jxh3NXSr+S+RV/ptpPozH0TqSz3cBfu1LPldGaK5ZoHxnhwwei9Zs4QXA5WbQqjnJsPTOYVMYVHYuzXZiWa2i51c0vd3OM98qjBlPEo8aofGrEZh6oPtbmmZnm/EsS5T24vovycrZdcifuxvGnQdxuLmp0t+qeEq5wD+Wnyek6fZMjuUxR3TXGUPuqdmqc+pfT8Lzp4E7fDKG/6sv7E1R7sFqV3yyiIpyVViWcp3xYWsFPi/3nuXV2dPpW+nFT8M/mU/jUhM9k7gdbCKqKXNNLKCc1Vicwzfkj8urs6fSt9OLGXgX80/CEwAbLq7On0rfTjBhFUsVFNLqATeq1s99HE5oZBqPhankT/aAeFquzp9K305FWrVFUsaaWAvmqsTfk/JD4LjHwTeT/IgEZar4lPpW+nGl6viU+lb6cLaMMAD32oSVCJxbX+8bSdXEnhar4idI3yQimvHb1fhJGWAVtetUUXKLa4BtUYnOQPE557i2vkVd6/JUuQPFcZzbmIv6RzyTGI4h8q9YQFfxVPzj1TANJFFFAFKzdH4A+cnWEs5V7o/AHzk6wgAFbARXwc0jyjinxXGgznlakUYowsykqw1ETp2A96Jm92uLNGEqP5ao6rf49k8r4nh9Udxcrn7HG2OazMlNtiTH2Ti93axqYMN7UE9+SPub8xvY+aZiZ6HIBUNZWsWXkYr3p9Fz7Z5eFxLok35X8HKEtIixJJJymYlmY6WY5yZ7TQswVRdmIVQNJJNgI2bDcHijKY4U4zLdaV+VvzN6NHtnOiqV9ij55IitTyNPufxWMFoLT0seNUbxnOn0DR6JZRRT6uEFCKjHhGtLIBdXNZsh1XiJcPTL8tS1iHHPJN7rbWn0LfVntPwz+ZT+NSEyxJX4YlTe3y6iFclr5NFg2g2teprtJt7rbWn0LfVnuMvAv5p+EJgAu91trT6FvqyFEqb41qiZVlyr0mKnvrW+8zZpYQaj4Wp5E/2gHm91trT6FvqyDDEqb22VUQrb8tJgb8mmprtLGDYx8E3o+IgEZSrtKfQt9WeBKnLUT0UWH/2QtowwCGmDlHjC+a/ENtHJxpI4PjD3Sf9pFTbjv6vwkjNAAcOU5Ju4tdbgUzfvhy5cCH4qn5x6ph2MDxD5V64gP8A5VLzj1TANJFFFAFKvdJ4A+cnWEtJV7pPw585OuIBHgPeiNxvXp06FRquenkkMvK18wUc5NrR2A96Ji912Nd/q70p+6onPbQ9bQT5F0DnvzTPiro1VuT/AJKzlkiiEUUJ7ibeO6PyF969IW9/JyT5VRb4MgNOr7nMKp1cGptSFkAycnlRlzMp57zlEvtx2OO5q+9sbUa5CseRKuhG9OZSfJqm/wCG3qu3J/uOlUsmdLiiin0ZpAXVzWbIdV4iXy6ZflqWtZxzyTe621p9C31Z7T8M/mU/jUhMAr8MSpvb5dRCuS1wtJg2g2teoeW0m3uttafQt9We4y8C/mn4QmAC73W2tPoW+rIUSpvjWqJlWXKvSYqe+tb7zNm8ssINR8LU8if7QDze621p9C31ZDhiVN7bKqIVt+WkwN+TTU1ywg2MfBN6PiIAwpV2lPoW+rGlKu0p9C31YW0YYAAqvltaot+LlXpEgm2a33mbNHFKm0ToW+rH0/CVPV6skMAAwtGyeNUUi63C0iCeMOU1DaC/+VS849Vodh/eHyr1hAT+Kpeceq0A0sUUUAUqt0v4c+enXEtZTbrawTBWdjZVZGY6gGEApMe427noBENq1YFUtpRfzP6Li3ORMSosLDkj6+GNXc1WzFsyr4iDvV/ufSTGz5nHYnes6cLgy2S1MfQol2VFF2chVGsk2nSXxIpwPuQci5m/93Tle2Z/cNi25OEsMy8Snflb8zejR7ZthPQ+HYVbbnJfV+DpVDpm+5x+rTKMVYWZSVYaiNMYRfNrms3dYsyXGEqOLU4tS3JUGg+kfDnmUnkX1OmxwfY4yWTyOkbjMc90Ud7c/fUbK2t0/K/+Dzg6xNDOQ4pxi2DVlrrnyczr49I98vl5RzgTrWDV1qItRDlI4DKRoIOcT6DA4ner68rn/ZprlqQKysazZDqvES+WhflqWtZhzyTIq7Wn0LfUntPwz+ZT+NSEzaXK/DUqb2+VUUrkm4WkQ2jku8myKu0p9C31J7jLwL+afhCYALkVdrT6FvqSFEqb41qiZVlyr0iQe+tbj5s0sINR8LU8if7QDzIq7Wn0LfUkOGJU3tsqopW35aRBvyaX1ywg2MvBN5P8iAMKVdonQt9SNKVdonQt9SFtIzAAVR8trVFB4uVekSCbZrcfNmjilTaL0J+pH0/CP6vVjzAAcLRsnjVARdbgUiCeMOXLMFP4ql5x6rQ7D+8PlXrCAN+Kpeeeo0A00UUUAUz2738BV9XrCaGUm7GiHwRkJsGZFJGkXcSs1nFpeCHwcswfRC8DwZqtRaSjjObDm1nyAZ5p8E3IUivhX9iy2xPiCngzmorM7EZIygBkjltaeBD4bc5rUunfqZ1U8+pa4Fgy0qa01HFQWHPzwkSMR4n0CSSyRpIcY4Gtek9JtDiwPityH0Gcpwmg1N2psLMhKkc4nXxKTHG5inhNTfS7IxADZIBDEaDn5bWHonn4/CO5KUOV+DlZDVwc3mw3A44yScDc5mu9C/IdL0x/dgPOhf8A0LT27+xY5Nw6KQy4Q6spDKwC3VgbgzHhcJiabFLLp369ikISi8y/ZWNZ8hgvES+UhflqWtZhzyTe6u1Toj88bQvvr3znIp3IzAm9SFz3TQV+Go+9vlVFK5JuFpkNo5CXk+91dqnRH54sZeBfzT8ITABt7q7VOiPzyFEffGtUUNZcommSD31rcfND4NR8LU8if7QBb3V2qdEfnkGGI+9tlVFItoWmQebS+uHmC4x8E3k/yIB4UqbVOiPzxhSptV6I/PCmkZgAao2W1qgBsuVencE2zW4+bNPSj7ReiPzxyeEf1erJDAAsLVsk5Tgi63Ap2J4w5cuBt+Lo+eeo0Pw/vD5V6wle34uj556jQDURRRQBSo3U/h/Xp9cS3lRup/D+vT64gA9Gpk0mfxVLewXhWQ+0HR/ugLfh6n9N+qZZQBoR9oOj/dPFL5ZTfBmVWvvfjFxbvv5D7ZMJEnhm/p0+vWgEgSptV6L98bXNREZ98U5Clrb1pyRe3f8ANCAZDjA/c1f6b9QwCTe6m1Xoj8893urtV6I/PJrz0GABJTffWtUXKyEyjveYi72txvLJ97q7VeiPzzykfvn8yn8akKgAGGo+9vlVAVyTcLTsdGvKk291dqvRH54sZeBfzT8ITABt7q7VeiPzyFEffGtUAay5RNO4PfWtxs0OvBqR+9qeRP8AaAeFKm1Xoj88gwtHyGyqgItoWnY835ocTBcYeDbyf5EARSptV6L98aUfajov3QhjGGABhGy2tUANlyr07gmxtbjZo4o+0HR/unqd+/q/CPMADwtTk53uLrcBLE8YcuVBG/F0fPPUaHYd3h8q9YQBvxdHzz1GgGpiiigClPuq/D+vT64lxKbdX+G9en1xABc28PfRkNe2m2SYZkNtP+MdsBb8O/8ATfqmWV4A0I20/wCMdsYEbfDZ+NvaXOQCCMurbNfNy/2k4MjTwrf06fXrQCQI+1HR/ukeFo29VMqpdd7e4CAG2QdBvCAZFh5+5qf036hgEu91NqOj/dPd7qbUdF+6SXnoMAFVH3xrVAGyEyjkXB41S1hfNyybe6m1HRfujaZ+9fzKfWqQi8AEwxH3t8qoCuS1wEyTo13kxp1NqOi/dGYwP3T+afhCCYBDvdTajov3SFUbfGtUANkyjkXB761hfNC7wemfvX8if7QD0pU2o6P90gwpGyGyqlxbQEAPNywwmDYcfu28n+YAjTfajo/3RpR9oOj/AHScmNJgAoQ5bWexsuUcgEHMdGfNPSjbT/jHbPV79/V+EeYAJhanJN3uLrcBAL8Yct4G34uj556jQ3Du8PlXrCAN+Loeeeo0A1kUUUAUpN2NQLgpYmwD07k6AN8Eu5mPtJ/htb1esJWT0xbIbyRJRp5dIre2UpW+m1xa8IAqa091u2cawDHFRFAvcDQCz2HoDC0PTHlTUvvVfnmX9bDwznuo6wBU1p7rdsW91MrKulyqoRktbis5BGf+f+05auOn8Vfeq/PJVxu/ij3qvzyv6+vwxvROogVdae63bPKtKoyshKAOrLcK1xlKRfTzzmi41bxR71X55KuM28Ue9V+eR6jV4ZG9E6VarrT3W7Z6BV1p7rds5wuMT4o96r88eMYHxR71T55HqVXhjfidDFKplFgUuVVSMlrcUsc2f+b+0farrT3W7ZzwYefFHvVPnnvdx8Ue9U+eR6nV4ZG/E6BVpVHVlJQBgRcK1xcZuWO+91p7rds593afFHvVPni7uPij3qnzx6nV4Y34nQbVdae63bI96qBiwKXYAG6ta4voz88wBw4+KPeqfPGnDz4o96p88epVeGN+J0IirrT3W7YyrTqMpUlLEWzK2nk5Zz1sYnxR71T55G2Mm8Ue9V+eT6jV4ZO/E6MRV1p7rdsaRU1p7rds5u2NG8Ue9V+eRNjd/FHvVfnk+oV+GN6J0o06lyQVzgX4raRqzzwiprT3W7ZzBscv4q+9V+eQtjx9S+9V+eW/XV+GTvROoVabsLEra4vZWvmIOvmgLuBhmDrfOXJA5SAjXnN3x9U1L71X54VuFwtquNaJY3zP1TLxxcZPJIlWJnbIoopqOgpl/tL/AIZW9XrCaiZf7S/4ZW9XriUs+h/YiXBxSgc0KRoJS0SVWniNGRhqNJ0aBI0nRpzaKhqPJVeBK8mV5zaIDqALMFFrsbDKOSLnRc8nlllhmJcIoJvlWiFQEAsKiva5sLgcl7D0yjV50jczh64bgrUamdlU0qgOlkIsrf8A7lE0YaquxuEuexeuKl0ZiaCs7BEXKdzkqozZTHkhmG4srUAGrIEBzL94rlj5BL7chiU0qlWtV00S1JCdGYcep7CBfnMz+6LG3dNcsD92vFpj+UcvlOn2RPDxqqzmvmfAcFGPXkmTE2EsgqikDTK5YbfUHEte9tPoldlzoOAH/t6f0P8ASc1y5XFURrUHHuhZBLLIJUliFUFmY2VVGUzHUBLSnuXwxxfeqac1WtZvYit8ZY/Z/SUtVqaaigKNaoc5t5SB7ILuyxphFLCSm+PRpZt5KMaa1OKCc40m+Vm5p1rw9cadyabz/wAFowio6mVWMsU18HANamFVjYMjiopOrkP9pWM8Lw3HNatTFKpUNRVOUpbOwNiNPLp5ZWs8zWKDl8i6HOWWfQc7yF3njPIXaQkQJ2kDtPXeQO06JFhrtLz7O/4pR9fqmUMvfs8/ilH1+qZop+tF4cndIoop7JqFMt9pn8Mrer1xNTMt9pv8Mrep1xKWfQ/sRLg4pS0R8ZS0R88VmQerSZHg0crSrRAYryVXgavJVeUaIC1ea77PMGqNhBrKbUqYKvqdmGZfRp9muZDAaDVnWmguzEAXNgOcnkAnTcNwinizAMikys4GSpBBL1m75zb0n0ATTha1nuS4idK4/ufYsccKcJwWslB+PxkzcrI3GQ6r2t6ZyvK9B0EHSDqmg3A473uuaLtxK5uCxzCryE+XR7I7d3ioU6vdNIg06vhApByKuvNyN8b65e9K+tWLlckz+eOo1uLj/wBtT/4/+k5eHnT8SlXxfSp74qlqAW9xdbrbReZ3/oNf/Xj3E+adL6JWxhp7ItODklkZzFuNHwaoKtNrHQQc6suoibbFu6vB8LtQr0gpfi5NQCpRc6s+j0j0ygxTudo1mr4O2EZNWjUyKVQFQXUZicgnOL6odgv2fslRXqYWDTUhjk0ijNY30lyF/vK4eu+H0tZdyIKa4Bt2e5pcGUYRRuKROS9MkkUydBUn8vJbnExzPN79oGP6Ro9yU3DuxU1CpylRVOVa+skCc7Z5xxahu/L/AMytmWroOZ5E7xrPImacUih67SOKKWJFL37PP4pR9fqGUUvPs9/ilD1uoZ1p+tFocndYoop7JqFM5u7oGtgFamudsnLAGk5BDEewGaJtEz+N6hGiQ1msgziJo2F9IOcHWI202GMMT8YtTAsTc02uoBOkqQDbyWt5IHwU+xHSDsnjzoti8tOZlcJLsZu0VppOCX2I6QdkXBL7EdIOyV2rfayNMvBnBHq00HBL7EdIOyLgl9iOkHZGzb7WNMvBRh48NLngp9iOkHZPeC32I6QdkjYt9rGiXgpw0dly34MfYjpB2T3g19iOkHZI2LfayNEvBT5cWXLjg19iOkHZFwa+xHSDskbFvtY0S8FMWnhqnWfaZc8GvsR0g7IuDH2I6QdknYt9rGiXgoi0jZpoOC32I6Qdk84KfYjpB2Sdm32snRLwZ0mNtNJwS+xHSDsi4JfYjpB2Sdm32saZeDN2itNJwS+xHSDsi4JfYjpB2RtW+1jTLwZwLeaj7O8BPd6VOSkrOx1XGSo9JP8AYxiYpfZqn8zNl28igZ/aJqNzuDCiMldLG7se+c8/ZNGHos1qUlkkXhB55s6Cj3joJgJzQuemaBGV+GYHlSwigGdbE41RvAw1TR2itAM5wMNUXAw1TR2itAM5wMNUXAw1TR2itAM5wMNUXAw1TR2itAM5wMNUXAw1TR2itAM5wMNUXAw1TR2itAM5wMNUXAw1TR2itAM5wMNUXAw1TR2itAM5wMNUXAw1TR2itAM5wMNUXAw1TR2itAM5wMNUIwbFeSZd2itAI6FOwksUUA//2Q=="/>
          <p:cNvSpPr>
            <a:spLocks noChangeAspect="1" noChangeArrowheads="1"/>
          </p:cNvSpPr>
          <p:nvPr/>
        </p:nvSpPr>
        <p:spPr bwMode="auto">
          <a:xfrm>
            <a:off x="1984375" y="16033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Gill Sans MT" panose="020B0502020104020203" pitchFamily="34" charset="0"/>
            </a:endParaRPr>
          </a:p>
        </p:txBody>
      </p:sp>
      <p:pic>
        <p:nvPicPr>
          <p:cNvPr id="1033" name="Picture 9"/>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058270" y="2294671"/>
            <a:ext cx="395221" cy="3952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9" name="Curved Connector 8"/>
          <p:cNvCxnSpPr/>
          <p:nvPr/>
        </p:nvCxnSpPr>
        <p:spPr>
          <a:xfrm>
            <a:off x="6828906" y="3536034"/>
            <a:ext cx="1375655" cy="1240525"/>
          </a:xfrm>
          <a:prstGeom prst="curvedConnector3">
            <a:avLst>
              <a:gd name="adj1" fmla="val 9880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Curved Connector 15"/>
          <p:cNvCxnSpPr/>
          <p:nvPr/>
        </p:nvCxnSpPr>
        <p:spPr>
          <a:xfrm rot="16200000" flipV="1">
            <a:off x="2369449" y="3335465"/>
            <a:ext cx="1786756" cy="900381"/>
          </a:xfrm>
          <a:prstGeom prst="curvedConnector3">
            <a:avLst>
              <a:gd name="adj1" fmla="val 50000"/>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450612" y="5721235"/>
            <a:ext cx="2910887"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9" name="Group 18"/>
          <p:cNvGrpSpPr/>
          <p:nvPr/>
        </p:nvGrpSpPr>
        <p:grpSpPr>
          <a:xfrm>
            <a:off x="2092980" y="1506630"/>
            <a:ext cx="1439316" cy="1321155"/>
            <a:chOff x="6812499" y="4155418"/>
            <a:chExt cx="1439316" cy="1321155"/>
          </a:xfrm>
          <a:scene3d>
            <a:camera prst="orthographicFront"/>
            <a:lightRig rig="threePt" dir="t">
              <a:rot lat="0" lon="0" rev="7500000"/>
            </a:lightRig>
          </a:scene3d>
        </p:grpSpPr>
        <p:sp>
          <p:nvSpPr>
            <p:cNvPr id="21" name="Rounded Rectangle 20"/>
            <p:cNvSpPr/>
            <p:nvPr/>
          </p:nvSpPr>
          <p:spPr>
            <a:xfrm>
              <a:off x="6812499" y="4155418"/>
              <a:ext cx="1439316" cy="1321155"/>
            </a:xfrm>
            <a:prstGeom prst="roundRect">
              <a:avLst/>
            </a:prstGeom>
            <a:sp3d prstMaterial="plastic">
              <a:bevelT w="127000" h="25400" prst="relaxedInset"/>
            </a:sp3d>
          </p:spPr>
          <p:style>
            <a:lnRef idx="0">
              <a:schemeClr val="lt1">
                <a:hueOff val="0"/>
                <a:satOff val="0"/>
                <a:lumOff val="0"/>
                <a:alphaOff val="0"/>
              </a:schemeClr>
            </a:lnRef>
            <a:fillRef idx="3">
              <a:schemeClr val="accent1">
                <a:alpha val="90000"/>
                <a:hueOff val="0"/>
                <a:satOff val="0"/>
                <a:lumOff val="0"/>
                <a:alphaOff val="-26667"/>
              </a:schemeClr>
            </a:fillRef>
            <a:effectRef idx="2">
              <a:schemeClr val="accent1">
                <a:alpha val="90000"/>
                <a:hueOff val="0"/>
                <a:satOff val="0"/>
                <a:lumOff val="0"/>
                <a:alphaOff val="-26667"/>
              </a:schemeClr>
            </a:effectRef>
            <a:fontRef idx="minor">
              <a:schemeClr val="lt1"/>
            </a:fontRef>
          </p:style>
        </p:sp>
        <p:sp>
          <p:nvSpPr>
            <p:cNvPr id="22" name="Rounded Rectangle 4"/>
            <p:cNvSpPr/>
            <p:nvPr/>
          </p:nvSpPr>
          <p:spPr>
            <a:xfrm>
              <a:off x="6876992" y="4219911"/>
              <a:ext cx="1310330" cy="1192169"/>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US" sz="1600" kern="1200" dirty="0">
                  <a:latin typeface="Gill Sans MT" panose="020B0502020104020203" pitchFamily="34" charset="0"/>
                </a:rPr>
                <a:t>Data </a:t>
              </a:r>
              <a:r>
                <a:rPr lang="en-US" sz="1600" kern="1200" dirty="0" smtClean="0">
                  <a:latin typeface="Gill Sans MT" panose="020B0502020104020203" pitchFamily="34" charset="0"/>
                </a:rPr>
                <a:t>Analytics</a:t>
              </a:r>
              <a:r>
                <a:rPr lang="en-US" sz="1600" dirty="0" smtClean="0">
                  <a:latin typeface="Gill Sans MT" panose="020B0502020104020203" pitchFamily="34" charset="0"/>
                </a:rPr>
                <a:t>/ Visualization</a:t>
              </a:r>
              <a:endParaRPr lang="en-US" sz="1600" b="1" kern="1200" dirty="0" smtClean="0">
                <a:latin typeface="Gill Sans MT" panose="020B0502020104020203" pitchFamily="34" charset="0"/>
              </a:endParaRPr>
            </a:p>
            <a:p>
              <a:pPr lvl="0" algn="ctr" defTabSz="711200">
                <a:lnSpc>
                  <a:spcPct val="90000"/>
                </a:lnSpc>
                <a:spcBef>
                  <a:spcPct val="0"/>
                </a:spcBef>
                <a:spcAft>
                  <a:spcPct val="35000"/>
                </a:spcAft>
              </a:pPr>
              <a:endParaRPr lang="en-US" sz="1600" b="1" kern="1200" dirty="0">
                <a:latin typeface="Gill Sans MT" panose="020B0502020104020203" pitchFamily="34" charset="0"/>
              </a:endParaRPr>
            </a:p>
          </p:txBody>
        </p:sp>
      </p:grpSp>
      <p:pic>
        <p:nvPicPr>
          <p:cNvPr id="25" name="Picture 2" descr="Image result for tableau"/>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2188501" y="1802420"/>
            <a:ext cx="1248270" cy="124827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2314985" y="2416004"/>
            <a:ext cx="995302" cy="476273"/>
          </a:xfrm>
          <a:prstGeom prst="rect">
            <a:avLst/>
          </a:prstGeom>
        </p:spPr>
      </p:pic>
      <p:pic>
        <p:nvPicPr>
          <p:cNvPr id="18" name="Picture 17"/>
          <p:cNvPicPr>
            <a:picLocks noChangeAspect="1"/>
          </p:cNvPicPr>
          <p:nvPr/>
        </p:nvPicPr>
        <p:blipFill rotWithShape="1">
          <a:blip r:embed="rId13" cstate="print">
            <a:extLst>
              <a:ext uri="{28A0092B-C50C-407E-A947-70E740481C1C}">
                <a14:useLocalDpi xmlns:a14="http://schemas.microsoft.com/office/drawing/2010/main" val="0"/>
              </a:ext>
            </a:extLst>
          </a:blip>
          <a:srcRect r="-247" b="54444"/>
          <a:stretch/>
        </p:blipFill>
        <p:spPr>
          <a:xfrm>
            <a:off x="9074965" y="4776560"/>
            <a:ext cx="1056290" cy="1791235"/>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23" name="Picture 22"/>
          <p:cNvPicPr>
            <a:picLocks noChangeAspect="1"/>
          </p:cNvPicPr>
          <p:nvPr/>
        </p:nvPicPr>
        <p:blipFill rotWithShape="1">
          <a:blip r:embed="rId14" cstate="print">
            <a:extLst>
              <a:ext uri="{28A0092B-C50C-407E-A947-70E740481C1C}">
                <a14:useLocalDpi xmlns:a14="http://schemas.microsoft.com/office/drawing/2010/main" val="0"/>
              </a:ext>
            </a:extLst>
          </a:blip>
          <a:srcRect r="2037" b="50000"/>
          <a:stretch/>
        </p:blipFill>
        <p:spPr>
          <a:xfrm>
            <a:off x="10307388" y="4776559"/>
            <a:ext cx="1030632" cy="1791235"/>
          </a:xfrm>
          <a:prstGeom prst="rect">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24" name="Picture 23"/>
          <p:cNvPicPr>
            <a:picLocks noChangeAspect="1"/>
          </p:cNvPicPr>
          <p:nvPr/>
        </p:nvPicPr>
        <p:blipFill rotWithShape="1">
          <a:blip r:embed="rId15"/>
          <a:srcRect t="8221" r="50648" b="465"/>
          <a:stretch/>
        </p:blipFill>
        <p:spPr>
          <a:xfrm>
            <a:off x="156183" y="4953000"/>
            <a:ext cx="3196308" cy="1663294"/>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26" name="TextBox 25"/>
          <p:cNvSpPr txBox="1"/>
          <p:nvPr/>
        </p:nvSpPr>
        <p:spPr>
          <a:xfrm>
            <a:off x="8070662" y="1571123"/>
            <a:ext cx="3278400" cy="2585323"/>
          </a:xfrm>
          <a:prstGeom prst="rect">
            <a:avLst/>
          </a:prstGeom>
          <a:noFill/>
        </p:spPr>
        <p:txBody>
          <a:bodyPr wrap="square" rtlCol="0">
            <a:spAutoFit/>
          </a:bodyPr>
          <a:lstStyle/>
          <a:p>
            <a:r>
              <a:rPr lang="en-US" i="1" dirty="0" smtClean="0">
                <a:latin typeface="Gill Sans MT" panose="020B0502020104020203" pitchFamily="34" charset="0"/>
              </a:rPr>
              <a:t>Benefits of implementing real time data collection system</a:t>
            </a:r>
            <a:endParaRPr lang="en-US" i="1" dirty="0">
              <a:latin typeface="Gill Sans MT" panose="020B0502020104020203" pitchFamily="34" charset="0"/>
            </a:endParaRPr>
          </a:p>
          <a:p>
            <a:pPr marL="914400" lvl="1" indent="-457200">
              <a:buFont typeface="Arial" panose="020B0604020202020204" pitchFamily="34" charset="0"/>
              <a:buChar char="•"/>
            </a:pPr>
            <a:r>
              <a:rPr lang="en-US" i="1" dirty="0">
                <a:latin typeface="Gill Sans MT" panose="020B0502020104020203" pitchFamily="34" charset="0"/>
              </a:rPr>
              <a:t>Faster</a:t>
            </a:r>
          </a:p>
          <a:p>
            <a:pPr marL="914400" lvl="1" indent="-457200">
              <a:buFont typeface="Arial" panose="020B0604020202020204" pitchFamily="34" charset="0"/>
              <a:buChar char="•"/>
            </a:pPr>
            <a:r>
              <a:rPr lang="en-US" i="1" dirty="0">
                <a:latin typeface="Gill Sans MT" panose="020B0502020104020203" pitchFamily="34" charset="0"/>
              </a:rPr>
              <a:t>Accuracy </a:t>
            </a:r>
          </a:p>
          <a:p>
            <a:pPr marL="914400" lvl="1" indent="-457200">
              <a:buFont typeface="Arial" panose="020B0604020202020204" pitchFamily="34" charset="0"/>
              <a:buChar char="•"/>
            </a:pPr>
            <a:r>
              <a:rPr lang="en-US" i="1" dirty="0">
                <a:latin typeface="Gill Sans MT" panose="020B0502020104020203" pitchFamily="34" charset="0"/>
              </a:rPr>
              <a:t>Lower cost</a:t>
            </a:r>
          </a:p>
          <a:p>
            <a:pPr marL="914400" lvl="1" indent="-457200">
              <a:buFont typeface="Arial" panose="020B0604020202020204" pitchFamily="34" charset="0"/>
              <a:buChar char="•"/>
            </a:pPr>
            <a:r>
              <a:rPr lang="en-US" i="1" dirty="0">
                <a:latin typeface="Gill Sans MT" panose="020B0502020104020203" pitchFamily="34" charset="0"/>
              </a:rPr>
              <a:t>Data integrity </a:t>
            </a:r>
          </a:p>
          <a:p>
            <a:pPr marL="914400" lvl="1" indent="-457200">
              <a:buFont typeface="Arial" panose="020B0604020202020204" pitchFamily="34" charset="0"/>
              <a:buChar char="•"/>
            </a:pPr>
            <a:r>
              <a:rPr lang="en-US" i="1" dirty="0">
                <a:latin typeface="Gill Sans MT" panose="020B0502020104020203" pitchFamily="34" charset="0"/>
              </a:rPr>
              <a:t>Geodatabases </a:t>
            </a:r>
          </a:p>
          <a:p>
            <a:pPr marL="914400" lvl="1" indent="-457200">
              <a:buFont typeface="Arial" panose="020B0604020202020204" pitchFamily="34" charset="0"/>
              <a:buChar char="•"/>
            </a:pPr>
            <a:r>
              <a:rPr lang="en-US" i="1" dirty="0">
                <a:latin typeface="Gill Sans MT" panose="020B0502020104020203" pitchFamily="34" charset="0"/>
              </a:rPr>
              <a:t>Validations rules</a:t>
            </a:r>
          </a:p>
          <a:p>
            <a:pPr marL="914400" lvl="1" indent="-457200">
              <a:buFont typeface="Arial" panose="020B0604020202020204" pitchFamily="34" charset="0"/>
              <a:buChar char="•"/>
            </a:pPr>
            <a:r>
              <a:rPr lang="en-US" i="1" dirty="0">
                <a:latin typeface="Gill Sans MT" panose="020B0502020104020203" pitchFamily="34" charset="0"/>
              </a:rPr>
              <a:t>Ecological solution</a:t>
            </a:r>
          </a:p>
        </p:txBody>
      </p:sp>
    </p:spTree>
    <p:extLst>
      <p:ext uri="{BB962C8B-B14F-4D97-AF65-F5344CB8AC3E}">
        <p14:creationId xmlns:p14="http://schemas.microsoft.com/office/powerpoint/2010/main" val="386330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latin typeface="Gill Sans MT" panose="020B0502020104020203" pitchFamily="34" charset="0"/>
              </a:rPr>
              <a:t>Response to Dengue Outbreak in Jamaica</a:t>
            </a:r>
            <a:endParaRPr lang="en-US" dirty="0">
              <a:latin typeface="Gill Sans MT" panose="020B0502020104020203" pitchFamily="34" charset="0"/>
            </a:endParaRPr>
          </a:p>
        </p:txBody>
      </p:sp>
      <p:sp>
        <p:nvSpPr>
          <p:cNvPr id="20" name="Rounded Rectangle 4"/>
          <p:cNvSpPr/>
          <p:nvPr/>
        </p:nvSpPr>
        <p:spPr>
          <a:xfrm>
            <a:off x="9261252" y="3441567"/>
            <a:ext cx="2747461" cy="77394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Conduct vector control surveillance on schedule</a:t>
            </a:r>
            <a:endParaRPr lang="en-US" sz="1800" kern="1200" dirty="0"/>
          </a:p>
        </p:txBody>
      </p:sp>
      <p:pic>
        <p:nvPicPr>
          <p:cNvPr id="34" name="Content Placeholder 33"/>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t="8858"/>
          <a:stretch/>
        </p:blipFill>
        <p:spPr>
          <a:xfrm>
            <a:off x="200043" y="1582187"/>
            <a:ext cx="6154957" cy="3966988"/>
          </a:xfrm>
        </p:spPr>
      </p:pic>
      <p:sp>
        <p:nvSpPr>
          <p:cNvPr id="35" name="TextBox 34"/>
          <p:cNvSpPr txBox="1"/>
          <p:nvPr/>
        </p:nvSpPr>
        <p:spPr>
          <a:xfrm>
            <a:off x="684391" y="1177928"/>
            <a:ext cx="8482447" cy="369332"/>
          </a:xfrm>
          <a:prstGeom prst="rect">
            <a:avLst/>
          </a:prstGeom>
          <a:noFill/>
        </p:spPr>
        <p:txBody>
          <a:bodyPr wrap="square" rtlCol="0">
            <a:spAutoFit/>
          </a:bodyPr>
          <a:lstStyle/>
          <a:p>
            <a:r>
              <a:rPr lang="en-US" dirty="0" smtClean="0">
                <a:latin typeface="Gill Sans MT" panose="020B0502020104020203" pitchFamily="34" charset="0"/>
              </a:rPr>
              <a:t>Response </a:t>
            </a:r>
            <a:r>
              <a:rPr lang="en-US" dirty="0">
                <a:latin typeface="Gill Sans MT" panose="020B0502020104020203" pitchFamily="34" charset="0"/>
              </a:rPr>
              <a:t>conducted </a:t>
            </a:r>
            <a:r>
              <a:rPr lang="en-US" dirty="0" smtClean="0">
                <a:latin typeface="Gill Sans MT" panose="020B0502020104020203" pitchFamily="34" charset="0"/>
              </a:rPr>
              <a:t>January </a:t>
            </a:r>
            <a:r>
              <a:rPr lang="en-US" dirty="0">
                <a:latin typeface="Gill Sans MT" panose="020B0502020104020203" pitchFamily="34" charset="0"/>
              </a:rPr>
              <a:t>– </a:t>
            </a:r>
            <a:r>
              <a:rPr lang="en-US" dirty="0" smtClean="0">
                <a:latin typeface="Gill Sans MT" panose="020B0502020104020203" pitchFamily="34" charset="0"/>
              </a:rPr>
              <a:t>April 2019</a:t>
            </a:r>
          </a:p>
        </p:txBody>
      </p:sp>
      <p:sp>
        <p:nvSpPr>
          <p:cNvPr id="32" name="TextBox 31"/>
          <p:cNvSpPr txBox="1"/>
          <p:nvPr/>
        </p:nvSpPr>
        <p:spPr>
          <a:xfrm>
            <a:off x="6861788" y="1547260"/>
            <a:ext cx="5044462" cy="1754326"/>
          </a:xfrm>
          <a:prstGeom prst="rect">
            <a:avLst/>
          </a:prstGeom>
          <a:noFill/>
          <a:ln w="57150">
            <a:solidFill>
              <a:srgbClr val="002060"/>
            </a:solidFill>
            <a:prstDash val="sysDash"/>
          </a:ln>
        </p:spPr>
        <p:txBody>
          <a:bodyPr wrap="square" rtlCol="0">
            <a:spAutoFit/>
          </a:bodyPr>
          <a:lstStyle/>
          <a:p>
            <a:r>
              <a:rPr lang="en-US" dirty="0" smtClean="0">
                <a:latin typeface="Gill Sans MT" panose="020B0502020104020203" pitchFamily="34" charset="0"/>
              </a:rPr>
              <a:t>In late December 2018, the Ministry of Health and Wellness (MOHW) in Jamaica declared a dengue outbreak in the island.  ZAP’s support was requested to reduce the vector mosquito populations. The map shows the areas where ZAP operated during January – April 2019.</a:t>
            </a:r>
            <a:endParaRPr lang="en-US" dirty="0">
              <a:latin typeface="Gill Sans MT" panose="020B0502020104020203" pitchFamily="34" charset="0"/>
            </a:endParaRPr>
          </a:p>
        </p:txBody>
      </p:sp>
      <p:graphicFrame>
        <p:nvGraphicFramePr>
          <p:cNvPr id="33" name="Table 32"/>
          <p:cNvGraphicFramePr>
            <a:graphicFrameLocks noGrp="1"/>
          </p:cNvGraphicFramePr>
          <p:nvPr>
            <p:extLst>
              <p:ext uri="{D42A27DB-BD31-4B8C-83A1-F6EECF244321}">
                <p14:modId xmlns:p14="http://schemas.microsoft.com/office/powerpoint/2010/main" val="1730146007"/>
              </p:ext>
            </p:extLst>
          </p:nvPr>
        </p:nvGraphicFramePr>
        <p:xfrm>
          <a:off x="7412238" y="3736352"/>
          <a:ext cx="3943561" cy="1233334"/>
        </p:xfrm>
        <a:graphic>
          <a:graphicData uri="http://schemas.openxmlformats.org/drawingml/2006/table">
            <a:tbl>
              <a:tblPr firstRow="1" firstCol="1" bandRow="1">
                <a:tableStyleId>{5A111915-BE36-4E01-A7E5-04B1672EAD32}</a:tableStyleId>
              </a:tblPr>
              <a:tblGrid>
                <a:gridCol w="2957513"/>
                <a:gridCol w="942233"/>
                <a:gridCol w="43815"/>
              </a:tblGrid>
              <a:tr h="206920">
                <a:tc gridSpan="3">
                  <a:txBody>
                    <a:bodyPr/>
                    <a:lstStyle/>
                    <a:p>
                      <a:pPr marL="0" marR="0" algn="ctr">
                        <a:lnSpc>
                          <a:spcPct val="107000"/>
                        </a:lnSpc>
                        <a:spcBef>
                          <a:spcPts val="0"/>
                        </a:spcBef>
                        <a:spcAft>
                          <a:spcPts val="0"/>
                        </a:spcAft>
                      </a:pPr>
                      <a:r>
                        <a:rPr lang="en-US" sz="1000" dirty="0">
                          <a:effectLst/>
                        </a:rPr>
                        <a:t>Summary of Vector Control Activities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hMerge="1">
                  <a:txBody>
                    <a:bodyPr/>
                    <a:lstStyle/>
                    <a:p>
                      <a:endParaRPr lang="en-US"/>
                    </a:p>
                  </a:txBody>
                  <a:tcPr/>
                </a:tc>
                <a:tc hMerge="1">
                  <a:txBody>
                    <a:bodyPr/>
                    <a:lstStyle/>
                    <a:p>
                      <a:endParaRPr lang="en-US"/>
                    </a:p>
                  </a:txBody>
                  <a:tcPr/>
                </a:tc>
              </a:tr>
              <a:tr h="213360">
                <a:tc>
                  <a:txBody>
                    <a:bodyPr/>
                    <a:lstStyle/>
                    <a:p>
                      <a:pPr marL="0" marR="0">
                        <a:lnSpc>
                          <a:spcPct val="107000"/>
                        </a:lnSpc>
                        <a:spcBef>
                          <a:spcPts val="0"/>
                        </a:spcBef>
                        <a:spcAft>
                          <a:spcPts val="0"/>
                        </a:spcAft>
                      </a:pPr>
                      <a:r>
                        <a:rPr lang="en-US" sz="1000" dirty="0">
                          <a:effectLst/>
                        </a:rPr>
                        <a:t>No. of households </a:t>
                      </a:r>
                      <a:r>
                        <a:rPr lang="en-US" sz="1000" dirty="0" smtClean="0">
                          <a:effectLst/>
                        </a:rPr>
                        <a:t>visits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gn="ctr">
                        <a:lnSpc>
                          <a:spcPct val="107000"/>
                        </a:lnSpc>
                        <a:spcBef>
                          <a:spcPts val="0"/>
                        </a:spcBef>
                        <a:spcAft>
                          <a:spcPts val="0"/>
                        </a:spcAft>
                      </a:pPr>
                      <a:r>
                        <a:rPr lang="en-US" sz="1000" dirty="0" smtClean="0">
                          <a:effectLst/>
                        </a:rPr>
                        <a:t>236,465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tc>
              </a:tr>
              <a:tr h="213360">
                <a:tc>
                  <a:txBody>
                    <a:bodyPr/>
                    <a:lstStyle/>
                    <a:p>
                      <a:pPr marL="0" marR="0">
                        <a:lnSpc>
                          <a:spcPct val="107000"/>
                        </a:lnSpc>
                        <a:spcBef>
                          <a:spcPts val="0"/>
                        </a:spcBef>
                        <a:spcAft>
                          <a:spcPts val="0"/>
                        </a:spcAft>
                      </a:pPr>
                      <a:r>
                        <a:rPr lang="en-US" sz="1000" dirty="0">
                          <a:effectLst/>
                        </a:rPr>
                        <a:t>No. of households </a:t>
                      </a:r>
                      <a:r>
                        <a:rPr lang="en-US" sz="1000" dirty="0" smtClean="0">
                          <a:effectLst/>
                        </a:rPr>
                        <a:t>visits </a:t>
                      </a:r>
                      <a:r>
                        <a:rPr lang="en-US" sz="1000" dirty="0">
                          <a:effectLst/>
                        </a:rPr>
                        <a:t>with inspections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gn="ctr">
                        <a:lnSpc>
                          <a:spcPct val="107000"/>
                        </a:lnSpc>
                        <a:spcBef>
                          <a:spcPts val="0"/>
                        </a:spcBef>
                        <a:spcAft>
                          <a:spcPts val="0"/>
                        </a:spcAft>
                      </a:pPr>
                      <a:r>
                        <a:rPr lang="en-US" sz="1000" dirty="0" smtClean="0">
                          <a:effectLst/>
                        </a:rPr>
                        <a:t>202,047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tc>
              </a:tr>
              <a:tr h="106680">
                <a:tc>
                  <a:txBody>
                    <a:bodyPr/>
                    <a:lstStyle/>
                    <a:p>
                      <a:pPr marL="0" marR="0">
                        <a:lnSpc>
                          <a:spcPct val="107000"/>
                        </a:lnSpc>
                        <a:spcBef>
                          <a:spcPts val="0"/>
                        </a:spcBef>
                        <a:spcAft>
                          <a:spcPts val="0"/>
                        </a:spcAft>
                      </a:pPr>
                      <a:r>
                        <a:rPr lang="en-US" sz="1000" dirty="0" smtClean="0">
                          <a:effectLst/>
                        </a:rPr>
                        <a:t>No. of containers with</a:t>
                      </a:r>
                      <a:r>
                        <a:rPr lang="en-US" sz="1000" baseline="0" dirty="0" smtClean="0">
                          <a:effectLst/>
                        </a:rPr>
                        <a:t> VC Intervention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gn="ctr">
                        <a:lnSpc>
                          <a:spcPct val="107000"/>
                        </a:lnSpc>
                        <a:spcBef>
                          <a:spcPts val="0"/>
                        </a:spcBef>
                        <a:spcAft>
                          <a:spcPts val="0"/>
                        </a:spcAft>
                      </a:pPr>
                      <a:r>
                        <a:rPr lang="en-US" sz="1000" dirty="0" smtClean="0">
                          <a:effectLst/>
                        </a:rPr>
                        <a:t>57,224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tc>
              </a:tr>
              <a:tr h="106680">
                <a:tc>
                  <a:txBody>
                    <a:bodyPr/>
                    <a:lstStyle/>
                    <a:p>
                      <a:pPr marL="0" marR="0">
                        <a:lnSpc>
                          <a:spcPct val="107000"/>
                        </a:lnSpc>
                        <a:spcBef>
                          <a:spcPts val="0"/>
                        </a:spcBef>
                        <a:spcAft>
                          <a:spcPts val="0"/>
                        </a:spcAft>
                      </a:pPr>
                      <a:r>
                        <a:rPr lang="en-US" sz="1000" dirty="0" smtClean="0">
                          <a:effectLst/>
                        </a:rPr>
                        <a:t>Amount of </a:t>
                      </a:r>
                      <a:r>
                        <a:rPr lang="en-US" sz="1000" dirty="0" err="1" smtClean="0">
                          <a:effectLst/>
                        </a:rPr>
                        <a:t>Bti</a:t>
                      </a:r>
                      <a:r>
                        <a:rPr lang="en-US" sz="1000" dirty="0" smtClean="0">
                          <a:effectLst/>
                        </a:rPr>
                        <a:t> applied (g)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gn="ctr">
                        <a:lnSpc>
                          <a:spcPct val="107000"/>
                        </a:lnSpc>
                        <a:spcBef>
                          <a:spcPts val="0"/>
                        </a:spcBef>
                        <a:spcAft>
                          <a:spcPts val="0"/>
                        </a:spcAft>
                      </a:pPr>
                      <a:r>
                        <a:rPr lang="en-US" sz="1000" dirty="0" smtClean="0">
                          <a:effectLst/>
                        </a:rPr>
                        <a:t>47,187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nSpc>
                          <a:spcPct val="107000"/>
                        </a:lnSpc>
                        <a:spcBef>
                          <a:spcPts val="0"/>
                        </a:spcBef>
                        <a:spcAft>
                          <a:spcPts val="80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tc>
              </a:tr>
              <a:tr h="106680">
                <a:tc>
                  <a:txBody>
                    <a:bodyPr/>
                    <a:lstStyle/>
                    <a:p>
                      <a:pPr marL="0" marR="0">
                        <a:lnSpc>
                          <a:spcPct val="107000"/>
                        </a:lnSpc>
                        <a:spcBef>
                          <a:spcPts val="0"/>
                        </a:spcBef>
                        <a:spcAft>
                          <a:spcPts val="0"/>
                        </a:spcAft>
                      </a:pPr>
                      <a:r>
                        <a:rPr lang="en-US" sz="1000" dirty="0">
                          <a:effectLst/>
                        </a:rPr>
                        <a:t>Average no. of household visits per month</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gn="ctr">
                        <a:lnSpc>
                          <a:spcPct val="107000"/>
                        </a:lnSpc>
                        <a:spcBef>
                          <a:spcPts val="0"/>
                        </a:spcBef>
                        <a:spcAft>
                          <a:spcPts val="0"/>
                        </a:spcAft>
                      </a:pPr>
                      <a:r>
                        <a:rPr lang="en-US" sz="1000" dirty="0" smtClean="0">
                          <a:effectLst/>
                        </a:rPr>
                        <a:t>59,116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8415" marR="18415" marT="18415" marB="18415" anchor="ctr"/>
                </a:tc>
                <a:tc>
                  <a:txBody>
                    <a:bodyPr/>
                    <a:lstStyle/>
                    <a:p>
                      <a:pPr marL="0" marR="0">
                        <a:lnSpc>
                          <a:spcPct val="107000"/>
                        </a:lnSpc>
                        <a:spcBef>
                          <a:spcPts val="0"/>
                        </a:spcBef>
                        <a:spcAft>
                          <a:spcPts val="80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0" marR="0" marT="0" marB="0" anchor="ctr"/>
                </a:tc>
              </a:tr>
            </a:tbl>
          </a:graphicData>
        </a:graphic>
      </p:graphicFrame>
      <p:sp>
        <p:nvSpPr>
          <p:cNvPr id="36" name="Text Box 2"/>
          <p:cNvSpPr txBox="1">
            <a:spLocks noChangeArrowheads="1"/>
          </p:cNvSpPr>
          <p:nvPr/>
        </p:nvSpPr>
        <p:spPr bwMode="auto">
          <a:xfrm>
            <a:off x="7826279" y="5264471"/>
            <a:ext cx="3115477" cy="1143583"/>
          </a:xfrm>
          <a:prstGeom prst="rect">
            <a:avLst/>
          </a:prstGeom>
          <a:ln>
            <a:headEnd/>
            <a:tailEnd/>
          </a:ln>
        </p:spPr>
        <p:style>
          <a:lnRef idx="2">
            <a:schemeClr val="accent5"/>
          </a:lnRef>
          <a:fillRef idx="1">
            <a:schemeClr val="lt1"/>
          </a:fillRef>
          <a:effectRef idx="0">
            <a:schemeClr val="accent5"/>
          </a:effectRef>
          <a:fontRef idx="minor">
            <a:schemeClr val="dk1"/>
          </a:fontRef>
        </p:style>
        <p:txBody>
          <a:bodyPr rot="0" vert="horz" wrap="square" lIns="91440" tIns="45720" rIns="91440" bIns="45720" anchor="t" anchorCtr="0">
            <a:spAutoFit/>
          </a:bodyPr>
          <a:lstStyle/>
          <a:p>
            <a:pPr marL="0" marR="0">
              <a:spcBef>
                <a:spcPts val="0"/>
              </a:spcBef>
              <a:spcAft>
                <a:spcPts val="0"/>
              </a:spcAft>
            </a:pPr>
            <a:r>
              <a:rPr lang="en-US" sz="1100" b="1" dirty="0">
                <a:solidFill>
                  <a:srgbClr val="000000"/>
                </a:solidFill>
                <a:effectLst/>
                <a:latin typeface="Gill Sans MT" panose="020B0502020104020203" pitchFamily="34" charset="0"/>
                <a:ea typeface="Calibri" panose="020F0502020204030204" pitchFamily="34" charset="0"/>
                <a:cs typeface="Gill Sans MT" panose="020B0502020104020203" pitchFamily="34" charset="0"/>
              </a:rPr>
              <a:t>Population coverage </a:t>
            </a:r>
            <a:endParaRPr lang="en-US" sz="1200" dirty="0">
              <a:solidFill>
                <a:srgbClr val="000000"/>
              </a:solidFill>
              <a:effectLst/>
              <a:latin typeface="Gill Sans MT" panose="020B0502020104020203" pitchFamily="34" charset="0"/>
              <a:ea typeface="Calibri" panose="020F0502020204030204" pitchFamily="34" charset="0"/>
              <a:cs typeface="Gill Sans MT" panose="020B0502020104020203" pitchFamily="34" charset="0"/>
            </a:endParaRPr>
          </a:p>
          <a:p>
            <a:pPr marL="0" marR="0">
              <a:lnSpc>
                <a:spcPct val="107000"/>
              </a:lnSpc>
              <a:spcBef>
                <a:spcPts val="0"/>
              </a:spcBef>
              <a:spcAft>
                <a:spcPts val="0"/>
              </a:spcAft>
            </a:pPr>
            <a:r>
              <a:rPr lang="en-US" sz="1100" dirty="0" smtClean="0">
                <a:effectLst/>
                <a:latin typeface="Gill Sans MT" panose="020B0502020104020203" pitchFamily="34" charset="0"/>
                <a:ea typeface="Calibri" panose="020F0502020204030204" pitchFamily="34" charset="0"/>
                <a:cs typeface="Times New Roman" panose="02020603050405020304" pitchFamily="18" charset="0"/>
              </a:rPr>
              <a:t>Total 292,542</a:t>
            </a:r>
            <a:endParaRPr lang="en-US" sz="1100" dirty="0">
              <a:effectLst/>
              <a:latin typeface="Gill Sans MT" panose="020B0502020104020203"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100" dirty="0" smtClean="0">
                <a:solidFill>
                  <a:srgbClr val="000000"/>
                </a:solidFill>
                <a:effectLst/>
                <a:latin typeface="Gill Sans MT" panose="020B0502020104020203" pitchFamily="34" charset="0"/>
                <a:ea typeface="Calibri" panose="020F0502020204030204" pitchFamily="34" charset="0"/>
                <a:cs typeface="Gill Sans MT" panose="020B0502020104020203" pitchFamily="34" charset="0"/>
              </a:rPr>
              <a:t>Male 139,505</a:t>
            </a:r>
          </a:p>
          <a:p>
            <a:pPr marL="0" marR="0">
              <a:spcBef>
                <a:spcPts val="0"/>
              </a:spcBef>
              <a:spcAft>
                <a:spcPts val="0"/>
              </a:spcAft>
            </a:pPr>
            <a:r>
              <a:rPr lang="en-US" sz="1100" dirty="0" smtClean="0">
                <a:effectLst/>
                <a:latin typeface="Gill Sans MT" panose="020B0502020104020203" pitchFamily="34" charset="0"/>
                <a:ea typeface="Calibri" panose="020F0502020204030204" pitchFamily="34" charset="0"/>
                <a:cs typeface="Times New Roman" panose="02020603050405020304" pitchFamily="18" charset="0"/>
              </a:rPr>
              <a:t>Female 153,037</a:t>
            </a:r>
            <a:endParaRPr lang="en-US" sz="1100" dirty="0">
              <a:effectLst/>
              <a:latin typeface="Gill Sans MT" panose="020B0502020104020203"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dirty="0">
                <a:effectLst/>
                <a:latin typeface="Gill Sans MT" panose="020B0502020104020203" pitchFamily="34" charset="0"/>
                <a:ea typeface="Calibri" panose="020F0502020204030204" pitchFamily="34" charset="0"/>
                <a:cs typeface="Times New Roman" panose="02020603050405020304" pitchFamily="18" charset="0"/>
              </a:rPr>
              <a:t>Women of Reproductive Age </a:t>
            </a:r>
            <a:r>
              <a:rPr lang="en-US" sz="1100" dirty="0" smtClean="0">
                <a:effectLst/>
                <a:latin typeface="Gill Sans MT" panose="020B0502020104020203" pitchFamily="34" charset="0"/>
                <a:ea typeface="Calibri" panose="020F0502020204030204" pitchFamily="34" charset="0"/>
                <a:cs typeface="Times New Roman" panose="02020603050405020304" pitchFamily="18" charset="0"/>
              </a:rPr>
              <a:t>68,690</a:t>
            </a:r>
          </a:p>
          <a:p>
            <a:pPr marL="0" marR="0">
              <a:lnSpc>
                <a:spcPct val="107000"/>
              </a:lnSpc>
              <a:spcBef>
                <a:spcPts val="0"/>
              </a:spcBef>
              <a:spcAft>
                <a:spcPts val="0"/>
              </a:spcAft>
            </a:pPr>
            <a:r>
              <a:rPr lang="en-US" sz="1100" dirty="0" smtClean="0">
                <a:effectLst/>
                <a:latin typeface="Gill Sans MT" panose="020B0502020104020203" pitchFamily="34" charset="0"/>
                <a:ea typeface="Calibri" panose="020F0502020204030204" pitchFamily="34" charset="0"/>
                <a:cs typeface="Times New Roman" panose="02020603050405020304" pitchFamily="18" charset="0"/>
              </a:rPr>
              <a:t>Children </a:t>
            </a:r>
            <a:r>
              <a:rPr lang="en-US" sz="1100" dirty="0">
                <a:effectLst/>
                <a:latin typeface="Gill Sans MT" panose="020B0502020104020203" pitchFamily="34" charset="0"/>
                <a:ea typeface="Calibri" panose="020F0502020204030204" pitchFamily="34" charset="0"/>
                <a:cs typeface="Times New Roman" panose="02020603050405020304" pitchFamily="18" charset="0"/>
              </a:rPr>
              <a:t>under </a:t>
            </a:r>
            <a:r>
              <a:rPr lang="en-US" sz="1100" dirty="0" smtClean="0">
                <a:effectLst/>
                <a:latin typeface="Gill Sans MT" panose="020B0502020104020203" pitchFamily="34" charset="0"/>
                <a:ea typeface="Calibri" panose="020F0502020204030204" pitchFamily="34" charset="0"/>
                <a:cs typeface="Times New Roman" panose="02020603050405020304" pitchFamily="18" charset="0"/>
              </a:rPr>
              <a:t>5 19,788</a:t>
            </a:r>
            <a:endParaRPr lang="en-US" sz="1100" dirty="0">
              <a:effectLst/>
              <a:latin typeface="Gill Sans MT" panose="020B05020201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261244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19200" y="199337"/>
            <a:ext cx="10972800" cy="896039"/>
          </a:xfrm>
        </p:spPr>
        <p:txBody>
          <a:bodyPr/>
          <a:lstStyle/>
          <a:p>
            <a:r>
              <a:rPr lang="en-US" dirty="0" smtClean="0">
                <a:latin typeface="Gill Sans MT" panose="020B0502020104020203" pitchFamily="34" charset="0"/>
              </a:rPr>
              <a:t>Visual Dashboards</a:t>
            </a:r>
            <a:endParaRPr lang="en-US" dirty="0">
              <a:latin typeface="Gill Sans MT" panose="020B0502020104020203" pitchFamily="34" charset="0"/>
            </a:endParaRPr>
          </a:p>
        </p:txBody>
      </p:sp>
      <p:pic>
        <p:nvPicPr>
          <p:cNvPr id="4" name="slide3">
            <a:extLst>
              <a:ext uri="{FF2B5EF4-FFF2-40B4-BE49-F238E27FC236}">
                <a16:creationId xmlns:a16="http://schemas.microsoft.com/office/drawing/2014/main" xmlns="" id="{0B1D138A-9E54-41E3-9D35-397DAD5917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0566" y="1621369"/>
            <a:ext cx="8050085" cy="4502674"/>
          </a:xfrm>
          <a:prstGeom prst="rect">
            <a:avLst/>
          </a:prstGeom>
          <a:ln w="28575">
            <a:solidFill>
              <a:schemeClr val="tx1"/>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5" name="TextBox 4"/>
          <p:cNvSpPr txBox="1"/>
          <p:nvPr/>
        </p:nvSpPr>
        <p:spPr>
          <a:xfrm>
            <a:off x="9058275" y="1238250"/>
            <a:ext cx="2867025" cy="3693319"/>
          </a:xfrm>
          <a:prstGeom prst="rect">
            <a:avLst/>
          </a:prstGeom>
          <a:noFill/>
        </p:spPr>
        <p:txBody>
          <a:bodyPr wrap="square" rtlCol="0">
            <a:spAutoFit/>
          </a:bodyPr>
          <a:lstStyle/>
          <a:p>
            <a:pPr marL="285750" indent="-285750">
              <a:buFont typeface="Arial" panose="020B0604020202020204" pitchFamily="34" charset="0"/>
              <a:buChar char="•"/>
            </a:pPr>
            <a:r>
              <a:rPr lang="en-US" dirty="0" smtClean="0">
                <a:latin typeface="Gill Sans MT" panose="020B0502020104020203" pitchFamily="34" charset="0"/>
              </a:rPr>
              <a:t>ZAP developed visual dashboards to show key </a:t>
            </a:r>
            <a:r>
              <a:rPr lang="en-US" dirty="0">
                <a:latin typeface="Gill Sans MT" panose="020B0502020104020203" pitchFamily="34" charset="0"/>
              </a:rPr>
              <a:t>entomological indicators using tables, graphs and maps to drive the decision making process during </a:t>
            </a:r>
            <a:r>
              <a:rPr lang="en-US" dirty="0" smtClean="0">
                <a:latin typeface="Gill Sans MT" panose="020B0502020104020203" pitchFamily="34" charset="0"/>
              </a:rPr>
              <a:t>the outbreak</a:t>
            </a:r>
            <a:r>
              <a:rPr lang="en-US" dirty="0">
                <a:latin typeface="Gill Sans MT" panose="020B0502020104020203" pitchFamily="34" charset="0"/>
              </a:rPr>
              <a:t>. </a:t>
            </a:r>
          </a:p>
          <a:p>
            <a:pPr marL="285750" indent="-285750">
              <a:buFont typeface="Arial" panose="020B0604020202020204" pitchFamily="34" charset="0"/>
              <a:buChar char="•"/>
            </a:pPr>
            <a:r>
              <a:rPr lang="en-US" dirty="0" smtClean="0">
                <a:latin typeface="Gill Sans MT" panose="020B0502020104020203" pitchFamily="34" charset="0"/>
              </a:rPr>
              <a:t>The </a:t>
            </a:r>
            <a:r>
              <a:rPr lang="en-US" dirty="0">
                <a:latin typeface="Gill Sans MT" panose="020B0502020104020203" pitchFamily="34" charset="0"/>
              </a:rPr>
              <a:t>use of GPS enabled us to identify hotspots and also helped to show to effectiveness of various vector control strategies.</a:t>
            </a:r>
          </a:p>
        </p:txBody>
      </p:sp>
    </p:spTree>
    <p:extLst>
      <p:ext uri="{BB962C8B-B14F-4D97-AF65-F5344CB8AC3E}">
        <p14:creationId xmlns:p14="http://schemas.microsoft.com/office/powerpoint/2010/main" val="30389205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Effectiveness of Vector Control Activities</a:t>
            </a:r>
            <a:endParaRPr lang="en-US" dirty="0"/>
          </a:p>
        </p:txBody>
      </p:sp>
      <p:pic>
        <p:nvPicPr>
          <p:cNvPr id="7" name="Content Placeholder 6"/>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83863" y="1559853"/>
            <a:ext cx="3219191" cy="2276474"/>
          </a:xfrm>
        </p:spPr>
      </p:pic>
      <p:sp>
        <p:nvSpPr>
          <p:cNvPr id="5" name="Rectangle 4"/>
          <p:cNvSpPr/>
          <p:nvPr/>
        </p:nvSpPr>
        <p:spPr>
          <a:xfrm>
            <a:off x="3665239" y="1204926"/>
            <a:ext cx="6838081" cy="1015663"/>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smtClean="0">
                <a:latin typeface="Gill Sans MT" panose="020B0502020104020203" pitchFamily="34" charset="0"/>
              </a:rPr>
              <a:t>Maps were used by both ZAP and the MOHW to show improvements and key information as a result of vector control activities</a:t>
            </a:r>
            <a:endParaRPr lang="en-US" sz="2000" dirty="0">
              <a:latin typeface="Gill Sans MT" panose="020B0502020104020203" pitchFamily="34" charset="0"/>
            </a:endParaRPr>
          </a:p>
        </p:txBody>
      </p:sp>
      <p:pic>
        <p:nvPicPr>
          <p:cNvPr id="8" name="Content Placeholder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665239" y="2220589"/>
            <a:ext cx="3219191" cy="2276474"/>
          </a:xfrm>
          <a:prstGeom prst="rect">
            <a:avLst/>
          </a:prstGeom>
        </p:spPr>
      </p:pic>
      <p:pic>
        <p:nvPicPr>
          <p:cNvPr id="9" name="Content Placeholder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3863" y="4277882"/>
            <a:ext cx="3219191" cy="2276474"/>
          </a:xfrm>
          <a:prstGeom prst="rect">
            <a:avLst/>
          </a:prstGeom>
        </p:spPr>
      </p:pic>
      <p:pic>
        <p:nvPicPr>
          <p:cNvPr id="10" name="Content Placeholder 6"/>
          <p:cNvPicPr>
            <a:picLocks noChangeAspect="1"/>
          </p:cNvPicPr>
          <p:nvPr/>
        </p:nvPicPr>
        <p:blipFill rotWithShape="1">
          <a:blip r:embed="rId6" cstate="print">
            <a:extLst>
              <a:ext uri="{28A0092B-C50C-407E-A947-70E740481C1C}">
                <a14:useLocalDpi xmlns:a14="http://schemas.microsoft.com/office/drawing/2010/main" val="0"/>
              </a:ext>
            </a:extLst>
          </a:blip>
          <a:srcRect l="557" t="3991" r="456" b="1049"/>
          <a:stretch/>
        </p:blipFill>
        <p:spPr>
          <a:xfrm>
            <a:off x="7685591" y="4329243"/>
            <a:ext cx="4141704" cy="2225113"/>
          </a:xfrm>
          <a:prstGeom prst="rect">
            <a:avLst/>
          </a:prstGeom>
        </p:spPr>
      </p:pic>
      <p:sp>
        <p:nvSpPr>
          <p:cNvPr id="12" name="TextBox 11"/>
          <p:cNvSpPr txBox="1"/>
          <p:nvPr/>
        </p:nvSpPr>
        <p:spPr>
          <a:xfrm>
            <a:off x="7599031" y="3929133"/>
            <a:ext cx="4314825" cy="400110"/>
          </a:xfrm>
          <a:prstGeom prst="rect">
            <a:avLst/>
          </a:prstGeom>
          <a:noFill/>
        </p:spPr>
        <p:txBody>
          <a:bodyPr wrap="square" rtlCol="0">
            <a:spAutoFit/>
          </a:bodyPr>
          <a:lstStyle/>
          <a:p>
            <a:pPr algn="ctr"/>
            <a:r>
              <a:rPr lang="en-US" sz="1000" b="1" dirty="0">
                <a:latin typeface="Gill Sans MT" panose="020B0502020104020203" pitchFamily="34" charset="0"/>
              </a:rPr>
              <a:t>Container (Positive for larvae and/or pupae) profile per parish (Only ZAP operated communities) for the period (January - April 2019)</a:t>
            </a:r>
          </a:p>
        </p:txBody>
      </p:sp>
      <p:sp>
        <p:nvSpPr>
          <p:cNvPr id="13" name="Rectangle 12"/>
          <p:cNvSpPr/>
          <p:nvPr/>
        </p:nvSpPr>
        <p:spPr>
          <a:xfrm>
            <a:off x="7599031" y="2112755"/>
            <a:ext cx="4512060" cy="1631216"/>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smtClean="0">
                <a:latin typeface="Gill Sans MT" panose="020B0502020104020203" pitchFamily="34" charset="0"/>
              </a:rPr>
              <a:t>The image below shows preferred breeding site for the </a:t>
            </a:r>
            <a:r>
              <a:rPr lang="en-US" sz="2000" i="1" dirty="0" err="1" smtClean="0">
                <a:latin typeface="Gill Sans MT" panose="020B0502020104020203" pitchFamily="34" charset="0"/>
              </a:rPr>
              <a:t>Aedes</a:t>
            </a:r>
            <a:r>
              <a:rPr lang="en-US" sz="2000" i="1" dirty="0" smtClean="0">
                <a:latin typeface="Gill Sans MT" panose="020B0502020104020203" pitchFamily="34" charset="0"/>
              </a:rPr>
              <a:t> </a:t>
            </a:r>
            <a:r>
              <a:rPr lang="en-US" sz="2000" i="1" dirty="0" err="1" smtClean="0">
                <a:latin typeface="Gill Sans MT" panose="020B0502020104020203" pitchFamily="34" charset="0"/>
              </a:rPr>
              <a:t>aegypti</a:t>
            </a:r>
            <a:r>
              <a:rPr lang="en-US" sz="2000" i="1" dirty="0" smtClean="0">
                <a:latin typeface="Gill Sans MT" panose="020B0502020104020203" pitchFamily="34" charset="0"/>
              </a:rPr>
              <a:t> </a:t>
            </a:r>
            <a:r>
              <a:rPr lang="en-US" sz="2000" dirty="0" smtClean="0">
                <a:latin typeface="Gill Sans MT" panose="020B0502020104020203" pitchFamily="34" charset="0"/>
              </a:rPr>
              <a:t>in most parishes. This can be used to drive decision making</a:t>
            </a:r>
            <a:r>
              <a:rPr lang="en-US" sz="2000" dirty="0">
                <a:latin typeface="Gill Sans MT" panose="020B0502020104020203" pitchFamily="34" charset="0"/>
              </a:rPr>
              <a:t> </a:t>
            </a:r>
            <a:r>
              <a:rPr lang="en-US" sz="2000" dirty="0" smtClean="0">
                <a:latin typeface="Gill Sans MT" panose="020B0502020104020203" pitchFamily="34" charset="0"/>
              </a:rPr>
              <a:t>such as communication strategies.</a:t>
            </a:r>
          </a:p>
        </p:txBody>
      </p:sp>
      <p:sp>
        <p:nvSpPr>
          <p:cNvPr id="14" name="Rectangle 13"/>
          <p:cNvSpPr/>
          <p:nvPr/>
        </p:nvSpPr>
        <p:spPr>
          <a:xfrm>
            <a:off x="3665239" y="4697118"/>
            <a:ext cx="3491281" cy="1938992"/>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smtClean="0"/>
              <a:t>There was a percentage decrease recorded for the three larval indicators</a:t>
            </a:r>
            <a:r>
              <a:rPr lang="en-US" sz="2000" dirty="0"/>
              <a:t> </a:t>
            </a:r>
            <a:r>
              <a:rPr lang="en-US" sz="2000" dirty="0" smtClean="0"/>
              <a:t>for most communities during the period.</a:t>
            </a:r>
            <a:endParaRPr lang="en-US" sz="2000" dirty="0"/>
          </a:p>
        </p:txBody>
      </p:sp>
    </p:spTree>
    <p:extLst>
      <p:ext uri="{BB962C8B-B14F-4D97-AF65-F5344CB8AC3E}">
        <p14:creationId xmlns:p14="http://schemas.microsoft.com/office/powerpoint/2010/main" val="24073747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889210445"/>
              </p:ext>
            </p:extLst>
          </p:nvPr>
        </p:nvGraphicFramePr>
        <p:xfrm>
          <a:off x="571500" y="1524000"/>
          <a:ext cx="109728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p:cNvSpPr>
            <a:spLocks noGrp="1"/>
          </p:cNvSpPr>
          <p:nvPr>
            <p:ph type="title"/>
          </p:nvPr>
        </p:nvSpPr>
        <p:spPr>
          <a:xfrm>
            <a:off x="998716" y="180287"/>
            <a:ext cx="10972800" cy="896039"/>
          </a:xfrm>
        </p:spPr>
        <p:txBody>
          <a:bodyPr/>
          <a:lstStyle/>
          <a:p>
            <a:r>
              <a:rPr lang="en-US" dirty="0">
                <a:latin typeface="Gill Sans MT" panose="020B0502020104020203" pitchFamily="34" charset="0"/>
              </a:rPr>
              <a:t>Improvements from Real Time Decision Making</a:t>
            </a:r>
            <a:endParaRPr lang="en-US" dirty="0"/>
          </a:p>
        </p:txBody>
      </p:sp>
    </p:spTree>
    <p:extLst>
      <p:ext uri="{BB962C8B-B14F-4D97-AF65-F5344CB8AC3E}">
        <p14:creationId xmlns:p14="http://schemas.microsoft.com/office/powerpoint/2010/main" val="351576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143001"/>
            <a:ext cx="12192000" cy="5714999"/>
          </a:xfrm>
        </p:spPr>
        <p:txBody>
          <a:bodyPr>
            <a:normAutofit fontScale="92500"/>
          </a:bodyPr>
          <a:lstStyle/>
          <a:p>
            <a:pPr marL="457200" indent="-457200">
              <a:spcBef>
                <a:spcPts val="600"/>
              </a:spcBef>
              <a:spcAft>
                <a:spcPts val="600"/>
              </a:spcAft>
            </a:pPr>
            <a:r>
              <a:rPr lang="en-US" sz="3000" dirty="0">
                <a:latin typeface="Gill Sans MT" panose="020B0502020104020203" pitchFamily="34" charset="0"/>
              </a:rPr>
              <a:t>T</a:t>
            </a:r>
            <a:r>
              <a:rPr lang="en-US" sz="3000" dirty="0" smtClean="0">
                <a:latin typeface="Gill Sans MT" panose="020B0502020104020203" pitchFamily="34" charset="0"/>
              </a:rPr>
              <a:t>he use of real time data collection </a:t>
            </a:r>
            <a:r>
              <a:rPr lang="en-US" sz="3000" dirty="0" smtClean="0">
                <a:latin typeface="Gill Sans MT" panose="020B0502020104020203" pitchFamily="34" charset="0"/>
              </a:rPr>
              <a:t>tools shortened </a:t>
            </a:r>
            <a:r>
              <a:rPr lang="en-US" sz="3000" dirty="0" smtClean="0">
                <a:latin typeface="Gill Sans MT" panose="020B0502020104020203" pitchFamily="34" charset="0"/>
              </a:rPr>
              <a:t>the time taken to process vital information with high quality.</a:t>
            </a:r>
          </a:p>
          <a:p>
            <a:pPr marL="457200" indent="-457200">
              <a:spcBef>
                <a:spcPts val="600"/>
              </a:spcBef>
              <a:spcAft>
                <a:spcPts val="600"/>
              </a:spcAft>
            </a:pPr>
            <a:r>
              <a:rPr lang="en-US" sz="3000" dirty="0" smtClean="0">
                <a:latin typeface="Gill Sans MT" panose="020B0502020104020203" pitchFamily="34" charset="0"/>
              </a:rPr>
              <a:t>High </a:t>
            </a:r>
            <a:r>
              <a:rPr lang="en-US" sz="3000" dirty="0" smtClean="0">
                <a:latin typeface="Gill Sans MT" panose="020B0502020104020203" pitchFamily="34" charset="0"/>
              </a:rPr>
              <a:t>quality electronic data was used for </a:t>
            </a:r>
            <a:r>
              <a:rPr lang="en-US" sz="3000" dirty="0" smtClean="0">
                <a:latin typeface="Gill Sans MT" panose="020B0502020104020203" pitchFamily="34" charset="0"/>
              </a:rPr>
              <a:t>real time monitoring with data </a:t>
            </a:r>
            <a:r>
              <a:rPr lang="en-US" sz="3000" dirty="0" smtClean="0">
                <a:latin typeface="Gill Sans MT" panose="020B0502020104020203" pitchFamily="34" charset="0"/>
              </a:rPr>
              <a:t>analysis, data visualization </a:t>
            </a:r>
            <a:r>
              <a:rPr lang="en-US" sz="3000" dirty="0" smtClean="0">
                <a:latin typeface="Gill Sans MT" panose="020B0502020104020203" pitchFamily="34" charset="0"/>
              </a:rPr>
              <a:t>and spatial analysis to show trends for data driven decision making.</a:t>
            </a:r>
            <a:endParaRPr lang="en-US" sz="3000" dirty="0">
              <a:latin typeface="Gill Sans MT" panose="020B0502020104020203" pitchFamily="34" charset="0"/>
            </a:endParaRPr>
          </a:p>
          <a:p>
            <a:pPr marL="457200" indent="-457200">
              <a:spcBef>
                <a:spcPts val="600"/>
              </a:spcBef>
              <a:spcAft>
                <a:spcPts val="600"/>
              </a:spcAft>
            </a:pPr>
            <a:r>
              <a:rPr lang="en-US" sz="3000" dirty="0" smtClean="0">
                <a:latin typeface="Gill Sans MT" panose="020B0502020104020203" pitchFamily="34" charset="0"/>
              </a:rPr>
              <a:t>Improvement in the monitoring and evaluation of vector control strategies </a:t>
            </a:r>
            <a:r>
              <a:rPr lang="en-US" sz="3000" dirty="0" smtClean="0">
                <a:latin typeface="Gill Sans MT" panose="020B0502020104020203" pitchFamily="34" charset="0"/>
              </a:rPr>
              <a:t>led </a:t>
            </a:r>
            <a:r>
              <a:rPr lang="en-US" sz="3000" dirty="0" smtClean="0">
                <a:latin typeface="Gill Sans MT" panose="020B0502020104020203" pitchFamily="34" charset="0"/>
              </a:rPr>
              <a:t>to effective preventative measures for wide scale outbreaks of arboviruses.</a:t>
            </a:r>
          </a:p>
          <a:p>
            <a:pPr marL="457200" indent="-457200">
              <a:spcBef>
                <a:spcPts val="600"/>
              </a:spcBef>
              <a:spcAft>
                <a:spcPts val="600"/>
              </a:spcAft>
            </a:pPr>
            <a:r>
              <a:rPr lang="en-US" sz="3000" dirty="0">
                <a:latin typeface="Gill Sans MT" panose="020B0502020104020203" pitchFamily="34" charset="0"/>
              </a:rPr>
              <a:t>This system is useful for data-driven decision making as </a:t>
            </a:r>
            <a:r>
              <a:rPr lang="en-US" sz="3000" dirty="0" smtClean="0">
                <a:latin typeface="Gill Sans MT" panose="020B0502020104020203" pitchFamily="34" charset="0"/>
              </a:rPr>
              <a:t>mosquito borne </a:t>
            </a:r>
            <a:r>
              <a:rPr lang="en-US" sz="3000" dirty="0">
                <a:latin typeface="Gill Sans MT" panose="020B0502020104020203" pitchFamily="34" charset="0"/>
              </a:rPr>
              <a:t>viruses continue to be a public health burden in the region. The Vector Control Unit of the </a:t>
            </a:r>
            <a:r>
              <a:rPr lang="en-US" sz="3000" dirty="0" smtClean="0">
                <a:latin typeface="Gill Sans MT" panose="020B0502020104020203" pitchFamily="34" charset="0"/>
              </a:rPr>
              <a:t>MOHW recently </a:t>
            </a:r>
            <a:r>
              <a:rPr lang="en-US" sz="3000" dirty="0">
                <a:latin typeface="Gill Sans MT" panose="020B0502020104020203" pitchFamily="34" charset="0"/>
              </a:rPr>
              <a:t>adopted the </a:t>
            </a:r>
            <a:r>
              <a:rPr lang="en-US" sz="3000" dirty="0" smtClean="0">
                <a:latin typeface="Gill Sans MT" panose="020B0502020104020203" pitchFamily="34" charset="0"/>
              </a:rPr>
              <a:t>system, </a:t>
            </a:r>
            <a:r>
              <a:rPr lang="en-US" sz="3000" dirty="0">
                <a:latin typeface="Gill Sans MT" panose="020B0502020104020203" pitchFamily="34" charset="0"/>
              </a:rPr>
              <a:t>given it is an efficient tool </a:t>
            </a:r>
            <a:r>
              <a:rPr lang="en-US" sz="3000" dirty="0" smtClean="0">
                <a:latin typeface="Gill Sans MT" panose="020B0502020104020203" pitchFamily="34" charset="0"/>
              </a:rPr>
              <a:t>to collect </a:t>
            </a:r>
            <a:r>
              <a:rPr lang="en-US" sz="3000" dirty="0">
                <a:latin typeface="Gill Sans MT" panose="020B0502020104020203" pitchFamily="34" charset="0"/>
              </a:rPr>
              <a:t>quality data </a:t>
            </a:r>
            <a:r>
              <a:rPr lang="en-US" sz="3000" dirty="0" smtClean="0">
                <a:latin typeface="Gill Sans MT" panose="020B0502020104020203" pitchFamily="34" charset="0"/>
              </a:rPr>
              <a:t>and provides quicker analysis than </a:t>
            </a:r>
            <a:r>
              <a:rPr lang="en-US" sz="3000" dirty="0">
                <a:latin typeface="Gill Sans MT" panose="020B0502020104020203" pitchFamily="34" charset="0"/>
              </a:rPr>
              <a:t>paper data collection.</a:t>
            </a:r>
            <a:endParaRPr lang="en-US" sz="3000" dirty="0" smtClean="0">
              <a:latin typeface="Gill Sans MT" panose="020B0502020104020203" pitchFamily="34" charset="0"/>
            </a:endParaRPr>
          </a:p>
          <a:p>
            <a:pPr marL="0" indent="0">
              <a:spcBef>
                <a:spcPts val="600"/>
              </a:spcBef>
              <a:spcAft>
                <a:spcPts val="600"/>
              </a:spcAft>
              <a:buNone/>
            </a:pPr>
            <a:endParaRPr lang="en-US" sz="2800" dirty="0"/>
          </a:p>
          <a:p>
            <a:endParaRPr lang="en-US" dirty="0"/>
          </a:p>
          <a:p>
            <a:endParaRPr lang="en-US" dirty="0"/>
          </a:p>
        </p:txBody>
      </p:sp>
      <p:sp>
        <p:nvSpPr>
          <p:cNvPr id="2" name="Title 1"/>
          <p:cNvSpPr>
            <a:spLocks noGrp="1"/>
          </p:cNvSpPr>
          <p:nvPr>
            <p:ph type="title"/>
          </p:nvPr>
        </p:nvSpPr>
        <p:spPr/>
        <p:txBody>
          <a:bodyPr/>
          <a:lstStyle/>
          <a:p>
            <a:r>
              <a:rPr lang="en-US" dirty="0">
                <a:latin typeface="Gill Sans MT" panose="020B0502020104020203" pitchFamily="34" charset="0"/>
              </a:rPr>
              <a:t>Conclusions</a:t>
            </a:r>
            <a:r>
              <a:rPr lang="en-US" dirty="0"/>
              <a:t> </a:t>
            </a:r>
          </a:p>
        </p:txBody>
      </p:sp>
    </p:spTree>
    <p:extLst>
      <p:ext uri="{BB962C8B-B14F-4D97-AF65-F5344CB8AC3E}">
        <p14:creationId xmlns:p14="http://schemas.microsoft.com/office/powerpoint/2010/main" val="24803437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STER AIRS Presentation Template REV FIN">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130000" t="-95000" r="40000" b="21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21328</TotalTime>
  <Words>1063</Words>
  <Application>Microsoft Office PowerPoint</Application>
  <PresentationFormat>Widescreen</PresentationFormat>
  <Paragraphs>116</Paragraphs>
  <Slides>13</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Gill Sans MT</vt:lpstr>
      <vt:lpstr>Lucida Sans Unicode</vt:lpstr>
      <vt:lpstr>Times New Roman</vt:lpstr>
      <vt:lpstr>Verdana</vt:lpstr>
      <vt:lpstr>Wingdings 2</vt:lpstr>
      <vt:lpstr>Wingdings 3</vt:lpstr>
      <vt:lpstr>MASTER AIRS Presentation Template REV FIN</vt:lpstr>
      <vt:lpstr>PowerPoint Presentation</vt:lpstr>
      <vt:lpstr>Overview: Zika Airs Project (ZAP) </vt:lpstr>
      <vt:lpstr>Introduction</vt:lpstr>
      <vt:lpstr>Implementing Real Time Data Collection System Tools</vt:lpstr>
      <vt:lpstr>Response to Dengue Outbreak in Jamaica</vt:lpstr>
      <vt:lpstr>Visual Dashboards</vt:lpstr>
      <vt:lpstr>Effectiveness of Vector Control Activities</vt:lpstr>
      <vt:lpstr>Improvements from Real Time Decision Making</vt:lpstr>
      <vt:lpstr>Conclusions </vt:lpstr>
      <vt:lpstr>Recommendations</vt:lpstr>
      <vt:lpstr>Acknowledgements</vt:lpstr>
      <vt:lpstr>References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 of real time and spatial data for Aedes aegypti monitoring to improve vector control response in Jamaica</dc:title>
  <dc:creator>ABT/USAID ZAP;Kimalie Parchment</dc:creator>
  <cp:keywords>Real Time Data;Spatial Analysis</cp:keywords>
  <cp:lastModifiedBy>Quang Truong</cp:lastModifiedBy>
  <cp:revision>317</cp:revision>
  <dcterms:created xsi:type="dcterms:W3CDTF">2018-12-31T00:53:29Z</dcterms:created>
  <dcterms:modified xsi:type="dcterms:W3CDTF">2019-09-16T19:52:19Z</dcterms:modified>
</cp:coreProperties>
</file>

<file path=docProps/thumbnail.jpeg>
</file>